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4" r:id="rId5"/>
    <p:sldId id="257" r:id="rId6"/>
    <p:sldId id="289" r:id="rId7"/>
    <p:sldId id="265" r:id="rId8"/>
    <p:sldId id="269" r:id="rId9"/>
    <p:sldId id="284" r:id="rId10"/>
    <p:sldId id="270" r:id="rId11"/>
    <p:sldId id="285" r:id="rId12"/>
    <p:sldId id="286" r:id="rId13"/>
    <p:sldId id="282" r:id="rId14"/>
    <p:sldId id="272" r:id="rId15"/>
    <p:sldId id="292" r:id="rId16"/>
    <p:sldId id="283" r:id="rId17"/>
    <p:sldId id="288" r:id="rId18"/>
    <p:sldId id="291"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BFBC8-82C5-4C9B-97D6-D35C0A2CFFAC}" v="1308" dt="2022-12-05T09:29:04.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FE4F0-31DB-4E17-831E-267BA8431E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FC19962-B8C6-413A-999C-A99EAABD37F6}">
      <dgm:prSet/>
      <dgm:spPr/>
      <dgm:t>
        <a:bodyPr/>
        <a:lstStyle/>
        <a:p>
          <a:r>
            <a:rPr lang="en-GB"/>
            <a:t>Launched January 2021 to allow British National (overseas) status holders, and their dependents to come to the UK</a:t>
          </a:r>
          <a:endParaRPr lang="en-US"/>
        </a:p>
      </dgm:t>
    </dgm:pt>
    <dgm:pt modelId="{6D071FF7-F0CF-4660-B328-87E7EE971751}" type="parTrans" cxnId="{4E2FF01A-E247-4A38-9C01-3EE3F82BF0D0}">
      <dgm:prSet/>
      <dgm:spPr/>
      <dgm:t>
        <a:bodyPr/>
        <a:lstStyle/>
        <a:p>
          <a:endParaRPr lang="en-US"/>
        </a:p>
      </dgm:t>
    </dgm:pt>
    <dgm:pt modelId="{E18CD1D7-DC4D-4D50-B074-1CFB16877C32}" type="sibTrans" cxnId="{4E2FF01A-E247-4A38-9C01-3EE3F82BF0D0}">
      <dgm:prSet/>
      <dgm:spPr/>
      <dgm:t>
        <a:bodyPr/>
        <a:lstStyle/>
        <a:p>
          <a:endParaRPr lang="en-US"/>
        </a:p>
      </dgm:t>
    </dgm:pt>
    <dgm:pt modelId="{463A9A9C-C69B-480C-BCB5-EC633EDA9D5E}">
      <dgm:prSet/>
      <dgm:spPr/>
      <dgm:t>
        <a:bodyPr/>
        <a:lstStyle/>
        <a:p>
          <a:r>
            <a:rPr lang="en-GB"/>
            <a:t>Application in Hong Kong for </a:t>
          </a:r>
          <a:r>
            <a:rPr lang="en-GB" b="1"/>
            <a:t>2 years 6 months or 5-year visa </a:t>
          </a:r>
          <a:endParaRPr lang="en-US" b="1"/>
        </a:p>
      </dgm:t>
    </dgm:pt>
    <dgm:pt modelId="{E957B307-AFE3-4728-B992-EA5C7557229A}" type="parTrans" cxnId="{D6DDAD69-F029-49E3-B033-A725AC24B7C1}">
      <dgm:prSet/>
      <dgm:spPr/>
      <dgm:t>
        <a:bodyPr/>
        <a:lstStyle/>
        <a:p>
          <a:endParaRPr lang="en-US"/>
        </a:p>
      </dgm:t>
    </dgm:pt>
    <dgm:pt modelId="{ADBE3EAF-6BFB-4C58-82FD-1183E88A1C79}" type="sibTrans" cxnId="{D6DDAD69-F029-49E3-B033-A725AC24B7C1}">
      <dgm:prSet/>
      <dgm:spPr/>
      <dgm:t>
        <a:bodyPr/>
        <a:lstStyle/>
        <a:p>
          <a:endParaRPr lang="en-US"/>
        </a:p>
      </dgm:t>
    </dgm:pt>
    <dgm:pt modelId="{F71B2EC8-761F-4270-9B63-558CADE0E687}">
      <dgm:prSet/>
      <dgm:spPr/>
      <dgm:t>
        <a:bodyPr/>
        <a:lstStyle/>
        <a:p>
          <a:r>
            <a:rPr lang="en-GB"/>
            <a:t>Can work / study</a:t>
          </a:r>
          <a:endParaRPr lang="en-US"/>
        </a:p>
      </dgm:t>
    </dgm:pt>
    <dgm:pt modelId="{38F38840-FDC7-45A5-88D2-A399965AB0D1}" type="parTrans" cxnId="{8D41F140-BBB2-4199-B053-AEB1B8785CDA}">
      <dgm:prSet/>
      <dgm:spPr/>
      <dgm:t>
        <a:bodyPr/>
        <a:lstStyle/>
        <a:p>
          <a:endParaRPr lang="en-US"/>
        </a:p>
      </dgm:t>
    </dgm:pt>
    <dgm:pt modelId="{4D40E31C-E049-46C6-8762-7F3804C31556}" type="sibTrans" cxnId="{8D41F140-BBB2-4199-B053-AEB1B8785CDA}">
      <dgm:prSet/>
      <dgm:spPr/>
      <dgm:t>
        <a:bodyPr/>
        <a:lstStyle/>
        <a:p>
          <a:endParaRPr lang="en-US"/>
        </a:p>
      </dgm:t>
    </dgm:pt>
    <dgm:pt modelId="{80D2E66A-B043-4507-81A5-D93D477D43E4}">
      <dgm:prSet/>
      <dgm:spPr/>
      <dgm:t>
        <a:bodyPr/>
        <a:lstStyle/>
        <a:p>
          <a:r>
            <a:rPr lang="en-GB"/>
            <a:t>Access some benefits (dependent on circumstance)</a:t>
          </a:r>
          <a:endParaRPr lang="en-US"/>
        </a:p>
      </dgm:t>
    </dgm:pt>
    <dgm:pt modelId="{F11D3A9C-2119-42CA-9E07-2C5E8E41F66E}" type="parTrans" cxnId="{2C111AF4-BD3B-4FE9-89ED-E77077BA7006}">
      <dgm:prSet/>
      <dgm:spPr/>
      <dgm:t>
        <a:bodyPr/>
        <a:lstStyle/>
        <a:p>
          <a:endParaRPr lang="en-US"/>
        </a:p>
      </dgm:t>
    </dgm:pt>
    <dgm:pt modelId="{6EE27CB2-A92A-4033-813E-CB1D2CAB7479}" type="sibTrans" cxnId="{2C111AF4-BD3B-4FE9-89ED-E77077BA7006}">
      <dgm:prSet/>
      <dgm:spPr/>
      <dgm:t>
        <a:bodyPr/>
        <a:lstStyle/>
        <a:p>
          <a:endParaRPr lang="en-US"/>
        </a:p>
      </dgm:t>
    </dgm:pt>
    <dgm:pt modelId="{E7D2808C-52CA-4BA5-8F32-88E55E148371}">
      <dgm:prSet/>
      <dgm:spPr/>
      <dgm:t>
        <a:bodyPr/>
        <a:lstStyle/>
        <a:p>
          <a:r>
            <a:rPr lang="en-GB"/>
            <a:t>Able to apply to stay permanently after 5 years</a:t>
          </a:r>
          <a:endParaRPr lang="en-US"/>
        </a:p>
      </dgm:t>
    </dgm:pt>
    <dgm:pt modelId="{F81842BE-5A29-4666-AA9E-6914065AC388}" type="parTrans" cxnId="{05BFA64B-3E71-4257-9554-6FB99FA4C3FC}">
      <dgm:prSet/>
      <dgm:spPr/>
      <dgm:t>
        <a:bodyPr/>
        <a:lstStyle/>
        <a:p>
          <a:endParaRPr lang="en-US"/>
        </a:p>
      </dgm:t>
    </dgm:pt>
    <dgm:pt modelId="{EDDC0832-7A17-45A8-9A16-CFB704CB3591}" type="sibTrans" cxnId="{05BFA64B-3E71-4257-9554-6FB99FA4C3FC}">
      <dgm:prSet/>
      <dgm:spPr/>
      <dgm:t>
        <a:bodyPr/>
        <a:lstStyle/>
        <a:p>
          <a:endParaRPr lang="en-US"/>
        </a:p>
      </dgm:t>
    </dgm:pt>
    <dgm:pt modelId="{AE12B11F-6206-4AF1-B49E-E213F166ADF2}">
      <dgm:prSet/>
      <dgm:spPr/>
      <dgm:t>
        <a:bodyPr/>
        <a:lstStyle/>
        <a:p>
          <a:r>
            <a:rPr lang="en-GB" b="1" i="0"/>
            <a:t>140,500</a:t>
          </a:r>
          <a:r>
            <a:rPr lang="en-GB" b="0" i="0"/>
            <a:t> applications for the BN(O) route since its introduction on 31st January 2021 up to the end of June 2022.</a:t>
          </a:r>
          <a:endParaRPr lang="en-GB"/>
        </a:p>
      </dgm:t>
    </dgm:pt>
    <dgm:pt modelId="{9BA5EAF4-4420-4BB3-A844-C735E6D36636}" type="parTrans" cxnId="{05F48AB4-0F57-4F69-B995-9D08EDB22286}">
      <dgm:prSet/>
      <dgm:spPr/>
      <dgm:t>
        <a:bodyPr/>
        <a:lstStyle/>
        <a:p>
          <a:endParaRPr lang="en-GB"/>
        </a:p>
      </dgm:t>
    </dgm:pt>
    <dgm:pt modelId="{1DBF63F1-2A91-40B6-8E5D-9417892D8DAB}" type="sibTrans" cxnId="{05F48AB4-0F57-4F69-B995-9D08EDB22286}">
      <dgm:prSet/>
      <dgm:spPr/>
      <dgm:t>
        <a:bodyPr/>
        <a:lstStyle/>
        <a:p>
          <a:endParaRPr lang="en-GB"/>
        </a:p>
      </dgm:t>
    </dgm:pt>
    <dgm:pt modelId="{C5F3DAD3-DDA8-4B74-B688-385665BCD198}" type="pres">
      <dgm:prSet presAssocID="{07EFE4F0-31DB-4E17-831E-267BA8431E17}" presName="linear" presStyleCnt="0">
        <dgm:presLayoutVars>
          <dgm:animLvl val="lvl"/>
          <dgm:resizeHandles val="exact"/>
        </dgm:presLayoutVars>
      </dgm:prSet>
      <dgm:spPr/>
    </dgm:pt>
    <dgm:pt modelId="{5FD50B60-99EE-45F2-BBA4-3CF8AD84920B}" type="pres">
      <dgm:prSet presAssocID="{CFC19962-B8C6-413A-999C-A99EAABD37F6}" presName="parentText" presStyleLbl="node1" presStyleIdx="0" presStyleCnt="6">
        <dgm:presLayoutVars>
          <dgm:chMax val="0"/>
          <dgm:bulletEnabled val="1"/>
        </dgm:presLayoutVars>
      </dgm:prSet>
      <dgm:spPr/>
    </dgm:pt>
    <dgm:pt modelId="{B5AC644C-B631-48C2-9AF7-3812AFE4A389}" type="pres">
      <dgm:prSet presAssocID="{E18CD1D7-DC4D-4D50-B074-1CFB16877C32}" presName="spacer" presStyleCnt="0"/>
      <dgm:spPr/>
    </dgm:pt>
    <dgm:pt modelId="{1C12D8A5-7AD4-4A71-BB65-4524FB3BDCE4}" type="pres">
      <dgm:prSet presAssocID="{463A9A9C-C69B-480C-BCB5-EC633EDA9D5E}" presName="parentText" presStyleLbl="node1" presStyleIdx="1" presStyleCnt="6">
        <dgm:presLayoutVars>
          <dgm:chMax val="0"/>
          <dgm:bulletEnabled val="1"/>
        </dgm:presLayoutVars>
      </dgm:prSet>
      <dgm:spPr/>
    </dgm:pt>
    <dgm:pt modelId="{F8EF5505-D664-47CB-914B-3E43A075ED52}" type="pres">
      <dgm:prSet presAssocID="{ADBE3EAF-6BFB-4C58-82FD-1183E88A1C79}" presName="spacer" presStyleCnt="0"/>
      <dgm:spPr/>
    </dgm:pt>
    <dgm:pt modelId="{17FA0FB7-037D-47F8-94BF-F809B569C41B}" type="pres">
      <dgm:prSet presAssocID="{F71B2EC8-761F-4270-9B63-558CADE0E687}" presName="parentText" presStyleLbl="node1" presStyleIdx="2" presStyleCnt="6">
        <dgm:presLayoutVars>
          <dgm:chMax val="0"/>
          <dgm:bulletEnabled val="1"/>
        </dgm:presLayoutVars>
      </dgm:prSet>
      <dgm:spPr/>
    </dgm:pt>
    <dgm:pt modelId="{EDD4F0E1-A19A-4199-BEE5-FAB3D3EAF1A2}" type="pres">
      <dgm:prSet presAssocID="{4D40E31C-E049-46C6-8762-7F3804C31556}" presName="spacer" presStyleCnt="0"/>
      <dgm:spPr/>
    </dgm:pt>
    <dgm:pt modelId="{2029EB81-C4EA-4B2C-BB81-9EEF29634CA4}" type="pres">
      <dgm:prSet presAssocID="{80D2E66A-B043-4507-81A5-D93D477D43E4}" presName="parentText" presStyleLbl="node1" presStyleIdx="3" presStyleCnt="6">
        <dgm:presLayoutVars>
          <dgm:chMax val="0"/>
          <dgm:bulletEnabled val="1"/>
        </dgm:presLayoutVars>
      </dgm:prSet>
      <dgm:spPr/>
    </dgm:pt>
    <dgm:pt modelId="{7591214C-7AAD-42CA-AFFB-CF976F6B2791}" type="pres">
      <dgm:prSet presAssocID="{6EE27CB2-A92A-4033-813E-CB1D2CAB7479}" presName="spacer" presStyleCnt="0"/>
      <dgm:spPr/>
    </dgm:pt>
    <dgm:pt modelId="{15322044-2F79-4243-B767-87F5FD3AEE69}" type="pres">
      <dgm:prSet presAssocID="{E7D2808C-52CA-4BA5-8F32-88E55E148371}" presName="parentText" presStyleLbl="node1" presStyleIdx="4" presStyleCnt="6">
        <dgm:presLayoutVars>
          <dgm:chMax val="0"/>
          <dgm:bulletEnabled val="1"/>
        </dgm:presLayoutVars>
      </dgm:prSet>
      <dgm:spPr/>
    </dgm:pt>
    <dgm:pt modelId="{AA990490-896E-4490-B68C-1BBCB2ADD162}" type="pres">
      <dgm:prSet presAssocID="{EDDC0832-7A17-45A8-9A16-CFB704CB3591}" presName="spacer" presStyleCnt="0"/>
      <dgm:spPr/>
    </dgm:pt>
    <dgm:pt modelId="{52747141-E03B-47F4-8C73-59C71A8A528F}" type="pres">
      <dgm:prSet presAssocID="{AE12B11F-6206-4AF1-B49E-E213F166ADF2}" presName="parentText" presStyleLbl="node1" presStyleIdx="5" presStyleCnt="6">
        <dgm:presLayoutVars>
          <dgm:chMax val="0"/>
          <dgm:bulletEnabled val="1"/>
        </dgm:presLayoutVars>
      </dgm:prSet>
      <dgm:spPr/>
    </dgm:pt>
  </dgm:ptLst>
  <dgm:cxnLst>
    <dgm:cxn modelId="{4E2FF01A-E247-4A38-9C01-3EE3F82BF0D0}" srcId="{07EFE4F0-31DB-4E17-831E-267BA8431E17}" destId="{CFC19962-B8C6-413A-999C-A99EAABD37F6}" srcOrd="0" destOrd="0" parTransId="{6D071FF7-F0CF-4660-B328-87E7EE971751}" sibTransId="{E18CD1D7-DC4D-4D50-B074-1CFB16877C32}"/>
    <dgm:cxn modelId="{D27DD91D-996C-4750-8114-D3A609549BBC}" type="presOf" srcId="{CFC19962-B8C6-413A-999C-A99EAABD37F6}" destId="{5FD50B60-99EE-45F2-BBA4-3CF8AD84920B}" srcOrd="0" destOrd="0" presId="urn:microsoft.com/office/officeart/2005/8/layout/vList2"/>
    <dgm:cxn modelId="{3F344828-8FF6-4D6F-BC33-D1E67D63C7B2}" type="presOf" srcId="{E7D2808C-52CA-4BA5-8F32-88E55E148371}" destId="{15322044-2F79-4243-B767-87F5FD3AEE69}" srcOrd="0" destOrd="0" presId="urn:microsoft.com/office/officeart/2005/8/layout/vList2"/>
    <dgm:cxn modelId="{34AF0D34-36A6-4A56-8EE8-B6462642D32F}" type="presOf" srcId="{AE12B11F-6206-4AF1-B49E-E213F166ADF2}" destId="{52747141-E03B-47F4-8C73-59C71A8A528F}" srcOrd="0" destOrd="0" presId="urn:microsoft.com/office/officeart/2005/8/layout/vList2"/>
    <dgm:cxn modelId="{8D41F140-BBB2-4199-B053-AEB1B8785CDA}" srcId="{07EFE4F0-31DB-4E17-831E-267BA8431E17}" destId="{F71B2EC8-761F-4270-9B63-558CADE0E687}" srcOrd="2" destOrd="0" parTransId="{38F38840-FDC7-45A5-88D2-A399965AB0D1}" sibTransId="{4D40E31C-E049-46C6-8762-7F3804C31556}"/>
    <dgm:cxn modelId="{D6DDAD69-F029-49E3-B033-A725AC24B7C1}" srcId="{07EFE4F0-31DB-4E17-831E-267BA8431E17}" destId="{463A9A9C-C69B-480C-BCB5-EC633EDA9D5E}" srcOrd="1" destOrd="0" parTransId="{E957B307-AFE3-4728-B992-EA5C7557229A}" sibTransId="{ADBE3EAF-6BFB-4C58-82FD-1183E88A1C79}"/>
    <dgm:cxn modelId="{05BFA64B-3E71-4257-9554-6FB99FA4C3FC}" srcId="{07EFE4F0-31DB-4E17-831E-267BA8431E17}" destId="{E7D2808C-52CA-4BA5-8F32-88E55E148371}" srcOrd="4" destOrd="0" parTransId="{F81842BE-5A29-4666-AA9E-6914065AC388}" sibTransId="{EDDC0832-7A17-45A8-9A16-CFB704CB3591}"/>
    <dgm:cxn modelId="{DA83F581-A231-4921-87C1-0AC69B0A8594}" type="presOf" srcId="{463A9A9C-C69B-480C-BCB5-EC633EDA9D5E}" destId="{1C12D8A5-7AD4-4A71-BB65-4524FB3BDCE4}" srcOrd="0" destOrd="0" presId="urn:microsoft.com/office/officeart/2005/8/layout/vList2"/>
    <dgm:cxn modelId="{BD84599C-2DE8-479E-9187-B8A3B85540DE}" type="presOf" srcId="{F71B2EC8-761F-4270-9B63-558CADE0E687}" destId="{17FA0FB7-037D-47F8-94BF-F809B569C41B}" srcOrd="0" destOrd="0" presId="urn:microsoft.com/office/officeart/2005/8/layout/vList2"/>
    <dgm:cxn modelId="{05F48AB4-0F57-4F69-B995-9D08EDB22286}" srcId="{07EFE4F0-31DB-4E17-831E-267BA8431E17}" destId="{AE12B11F-6206-4AF1-B49E-E213F166ADF2}" srcOrd="5" destOrd="0" parTransId="{9BA5EAF4-4420-4BB3-A844-C735E6D36636}" sibTransId="{1DBF63F1-2A91-40B6-8E5D-9417892D8DAB}"/>
    <dgm:cxn modelId="{F0875FE4-1334-4AA6-9FDD-7A5693D1EA5D}" type="presOf" srcId="{80D2E66A-B043-4507-81A5-D93D477D43E4}" destId="{2029EB81-C4EA-4B2C-BB81-9EEF29634CA4}" srcOrd="0" destOrd="0" presId="urn:microsoft.com/office/officeart/2005/8/layout/vList2"/>
    <dgm:cxn modelId="{DB070BEC-DC96-47F6-B74E-5614C7E9B725}" type="presOf" srcId="{07EFE4F0-31DB-4E17-831E-267BA8431E17}" destId="{C5F3DAD3-DDA8-4B74-B688-385665BCD198}" srcOrd="0" destOrd="0" presId="urn:microsoft.com/office/officeart/2005/8/layout/vList2"/>
    <dgm:cxn modelId="{2C111AF4-BD3B-4FE9-89ED-E77077BA7006}" srcId="{07EFE4F0-31DB-4E17-831E-267BA8431E17}" destId="{80D2E66A-B043-4507-81A5-D93D477D43E4}" srcOrd="3" destOrd="0" parTransId="{F11D3A9C-2119-42CA-9E07-2C5E8E41F66E}" sibTransId="{6EE27CB2-A92A-4033-813E-CB1D2CAB7479}"/>
    <dgm:cxn modelId="{DC4BC480-C6EF-428F-A9A3-15558A8F9938}" type="presParOf" srcId="{C5F3DAD3-DDA8-4B74-B688-385665BCD198}" destId="{5FD50B60-99EE-45F2-BBA4-3CF8AD84920B}" srcOrd="0" destOrd="0" presId="urn:microsoft.com/office/officeart/2005/8/layout/vList2"/>
    <dgm:cxn modelId="{734D3F0E-DA14-49E5-A3CD-0987B6770779}" type="presParOf" srcId="{C5F3DAD3-DDA8-4B74-B688-385665BCD198}" destId="{B5AC644C-B631-48C2-9AF7-3812AFE4A389}" srcOrd="1" destOrd="0" presId="urn:microsoft.com/office/officeart/2005/8/layout/vList2"/>
    <dgm:cxn modelId="{A3BCBCF3-C9CD-4E0D-AC55-4FC9A55636B9}" type="presParOf" srcId="{C5F3DAD3-DDA8-4B74-B688-385665BCD198}" destId="{1C12D8A5-7AD4-4A71-BB65-4524FB3BDCE4}" srcOrd="2" destOrd="0" presId="urn:microsoft.com/office/officeart/2005/8/layout/vList2"/>
    <dgm:cxn modelId="{9EF304C4-685C-4648-A8AC-FD0215F027A2}" type="presParOf" srcId="{C5F3DAD3-DDA8-4B74-B688-385665BCD198}" destId="{F8EF5505-D664-47CB-914B-3E43A075ED52}" srcOrd="3" destOrd="0" presId="urn:microsoft.com/office/officeart/2005/8/layout/vList2"/>
    <dgm:cxn modelId="{6556C08E-73E7-4533-8FF2-7667EBFEAD92}" type="presParOf" srcId="{C5F3DAD3-DDA8-4B74-B688-385665BCD198}" destId="{17FA0FB7-037D-47F8-94BF-F809B569C41B}" srcOrd="4" destOrd="0" presId="urn:microsoft.com/office/officeart/2005/8/layout/vList2"/>
    <dgm:cxn modelId="{753C6934-3CC1-4FAB-9948-8BAB983D83C5}" type="presParOf" srcId="{C5F3DAD3-DDA8-4B74-B688-385665BCD198}" destId="{EDD4F0E1-A19A-4199-BEE5-FAB3D3EAF1A2}" srcOrd="5" destOrd="0" presId="urn:microsoft.com/office/officeart/2005/8/layout/vList2"/>
    <dgm:cxn modelId="{BC4A10CD-659A-4033-8C09-52F6E3B7A41C}" type="presParOf" srcId="{C5F3DAD3-DDA8-4B74-B688-385665BCD198}" destId="{2029EB81-C4EA-4B2C-BB81-9EEF29634CA4}" srcOrd="6" destOrd="0" presId="urn:microsoft.com/office/officeart/2005/8/layout/vList2"/>
    <dgm:cxn modelId="{878780FC-A2EA-43C2-8431-D93843A41675}" type="presParOf" srcId="{C5F3DAD3-DDA8-4B74-B688-385665BCD198}" destId="{7591214C-7AAD-42CA-AFFB-CF976F6B2791}" srcOrd="7" destOrd="0" presId="urn:microsoft.com/office/officeart/2005/8/layout/vList2"/>
    <dgm:cxn modelId="{53625BE3-1DA9-427A-8118-DA550AA95C80}" type="presParOf" srcId="{C5F3DAD3-DDA8-4B74-B688-385665BCD198}" destId="{15322044-2F79-4243-B767-87F5FD3AEE69}" srcOrd="8" destOrd="0" presId="urn:microsoft.com/office/officeart/2005/8/layout/vList2"/>
    <dgm:cxn modelId="{CFB0A7A5-4598-45A4-A797-B58FE6274E61}" type="presParOf" srcId="{C5F3DAD3-DDA8-4B74-B688-385665BCD198}" destId="{AA990490-896E-4490-B68C-1BBCB2ADD162}" srcOrd="9" destOrd="0" presId="urn:microsoft.com/office/officeart/2005/8/layout/vList2"/>
    <dgm:cxn modelId="{81D791E8-3862-4042-A099-FBAC1A82A53C}" type="presParOf" srcId="{C5F3DAD3-DDA8-4B74-B688-385665BCD198}" destId="{52747141-E03B-47F4-8C73-59C71A8A528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90FD4E-FF86-47DB-9238-71ACD97B25E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257DD8B-A8DE-4759-9CD5-EB23FF979DBE}">
      <dgm:prSet/>
      <dgm:spPr/>
      <dgm:t>
        <a:bodyPr/>
        <a:lstStyle/>
        <a:p>
          <a:r>
            <a:rPr lang="en-US" b="0" i="0" baseline="0"/>
            <a:t>Pathway 1: vulnerable and at-risk individuals who arrived in the UK under the evacuation programme were the first to be settled under the ACRS. </a:t>
          </a:r>
          <a:endParaRPr lang="en-US"/>
        </a:p>
      </dgm:t>
    </dgm:pt>
    <dgm:pt modelId="{84FA4022-DB4C-4E8D-AF4F-2A0BED7D5C86}" type="parTrans" cxnId="{BD1F5DD3-0CD9-45EE-B1C9-614F292007ED}">
      <dgm:prSet/>
      <dgm:spPr/>
      <dgm:t>
        <a:bodyPr/>
        <a:lstStyle/>
        <a:p>
          <a:endParaRPr lang="en-US"/>
        </a:p>
      </dgm:t>
    </dgm:pt>
    <dgm:pt modelId="{B47EC36A-FA6D-4D59-B610-3CD84825BBFE}" type="sibTrans" cxnId="{BD1F5DD3-0CD9-45EE-B1C9-614F292007ED}">
      <dgm:prSet/>
      <dgm:spPr/>
      <dgm:t>
        <a:bodyPr/>
        <a:lstStyle/>
        <a:p>
          <a:endParaRPr lang="en-US"/>
        </a:p>
      </dgm:t>
    </dgm:pt>
    <dgm:pt modelId="{14A4491E-B9A1-4560-908C-E6156ABF870C}">
      <dgm:prSet/>
      <dgm:spPr/>
      <dgm:t>
        <a:bodyPr/>
        <a:lstStyle/>
        <a:p>
          <a:r>
            <a:rPr lang="en-US" b="0" i="0" baseline="0"/>
            <a:t>2. Pathway 2: referrals from the United Nations High Commissioner for Refugees (UNHCR) of vulnerable refugees who have fled Afghanistan for resettlement to the UK. </a:t>
          </a:r>
          <a:endParaRPr lang="en-US"/>
        </a:p>
      </dgm:t>
    </dgm:pt>
    <dgm:pt modelId="{022DEE9A-CC73-4743-9D91-DBC50A3849C9}" type="parTrans" cxnId="{F6F38547-2F4B-45A3-9601-B6C8B1DDBC46}">
      <dgm:prSet/>
      <dgm:spPr/>
      <dgm:t>
        <a:bodyPr/>
        <a:lstStyle/>
        <a:p>
          <a:endParaRPr lang="en-US"/>
        </a:p>
      </dgm:t>
    </dgm:pt>
    <dgm:pt modelId="{91634E2C-C49C-436B-91B2-C0CE3BE2E890}" type="sibTrans" cxnId="{F6F38547-2F4B-45A3-9601-B6C8B1DDBC46}">
      <dgm:prSet/>
      <dgm:spPr/>
      <dgm:t>
        <a:bodyPr/>
        <a:lstStyle/>
        <a:p>
          <a:endParaRPr lang="en-US"/>
        </a:p>
      </dgm:t>
    </dgm:pt>
    <dgm:pt modelId="{F050E6E3-3706-407F-A501-E21B456E6DDF}">
      <dgm:prSet/>
      <dgm:spPr/>
      <dgm:t>
        <a:bodyPr/>
        <a:lstStyle/>
        <a:p>
          <a:r>
            <a:rPr lang="en-US" b="0" i="0" baseline="0" dirty="0"/>
            <a:t>3. Pathway 3: a route to resettlement for those at risk who supported the UK and international community effort in Afghanistan. There are 1,500 places available in the first year under Pathway 3. </a:t>
          </a:r>
          <a:endParaRPr lang="en-US" dirty="0"/>
        </a:p>
      </dgm:t>
    </dgm:pt>
    <dgm:pt modelId="{1AE39692-CF33-4430-B5CC-26E9514E6D42}" type="parTrans" cxnId="{7661A3C2-F8AA-48B5-9C6B-9845C2D0C72C}">
      <dgm:prSet/>
      <dgm:spPr/>
      <dgm:t>
        <a:bodyPr/>
        <a:lstStyle/>
        <a:p>
          <a:endParaRPr lang="en-US"/>
        </a:p>
      </dgm:t>
    </dgm:pt>
    <dgm:pt modelId="{836553BF-BFB6-479E-9EB8-5AD3E352AE95}" type="sibTrans" cxnId="{7661A3C2-F8AA-48B5-9C6B-9845C2D0C72C}">
      <dgm:prSet/>
      <dgm:spPr/>
      <dgm:t>
        <a:bodyPr/>
        <a:lstStyle/>
        <a:p>
          <a:endParaRPr lang="en-US"/>
        </a:p>
      </dgm:t>
    </dgm:pt>
    <dgm:pt modelId="{AE9AC306-F367-4817-83EB-7623232C43C4}" type="pres">
      <dgm:prSet presAssocID="{7390FD4E-FF86-47DB-9238-71ACD97B25ED}" presName="linear" presStyleCnt="0">
        <dgm:presLayoutVars>
          <dgm:animLvl val="lvl"/>
          <dgm:resizeHandles val="exact"/>
        </dgm:presLayoutVars>
      </dgm:prSet>
      <dgm:spPr/>
    </dgm:pt>
    <dgm:pt modelId="{5BC84921-EC28-4142-8AC2-C3ACCF4727D6}" type="pres">
      <dgm:prSet presAssocID="{A257DD8B-A8DE-4759-9CD5-EB23FF979DBE}" presName="parentText" presStyleLbl="node1" presStyleIdx="0" presStyleCnt="3">
        <dgm:presLayoutVars>
          <dgm:chMax val="0"/>
          <dgm:bulletEnabled val="1"/>
        </dgm:presLayoutVars>
      </dgm:prSet>
      <dgm:spPr/>
    </dgm:pt>
    <dgm:pt modelId="{2CFD9AF3-7A90-4052-A479-43129D2397EE}" type="pres">
      <dgm:prSet presAssocID="{B47EC36A-FA6D-4D59-B610-3CD84825BBFE}" presName="spacer" presStyleCnt="0"/>
      <dgm:spPr/>
    </dgm:pt>
    <dgm:pt modelId="{AB3C3603-B9A6-4CD0-A2E5-35FF4D2424A7}" type="pres">
      <dgm:prSet presAssocID="{14A4491E-B9A1-4560-908C-E6156ABF870C}" presName="parentText" presStyleLbl="node1" presStyleIdx="1" presStyleCnt="3">
        <dgm:presLayoutVars>
          <dgm:chMax val="0"/>
          <dgm:bulletEnabled val="1"/>
        </dgm:presLayoutVars>
      </dgm:prSet>
      <dgm:spPr/>
    </dgm:pt>
    <dgm:pt modelId="{CD89304F-8813-4234-9714-7295E384AFEC}" type="pres">
      <dgm:prSet presAssocID="{91634E2C-C49C-436B-91B2-C0CE3BE2E890}" presName="spacer" presStyleCnt="0"/>
      <dgm:spPr/>
    </dgm:pt>
    <dgm:pt modelId="{A80DDA66-4C2D-4264-A436-B221B842E0FB}" type="pres">
      <dgm:prSet presAssocID="{F050E6E3-3706-407F-A501-E21B456E6DDF}" presName="parentText" presStyleLbl="node1" presStyleIdx="2" presStyleCnt="3">
        <dgm:presLayoutVars>
          <dgm:chMax val="0"/>
          <dgm:bulletEnabled val="1"/>
        </dgm:presLayoutVars>
      </dgm:prSet>
      <dgm:spPr/>
    </dgm:pt>
  </dgm:ptLst>
  <dgm:cxnLst>
    <dgm:cxn modelId="{F6F38547-2F4B-45A3-9601-B6C8B1DDBC46}" srcId="{7390FD4E-FF86-47DB-9238-71ACD97B25ED}" destId="{14A4491E-B9A1-4560-908C-E6156ABF870C}" srcOrd="1" destOrd="0" parTransId="{022DEE9A-CC73-4743-9D91-DBC50A3849C9}" sibTransId="{91634E2C-C49C-436B-91B2-C0CE3BE2E890}"/>
    <dgm:cxn modelId="{92E50D9F-02BF-4633-9F41-504571D0A151}" type="presOf" srcId="{7390FD4E-FF86-47DB-9238-71ACD97B25ED}" destId="{AE9AC306-F367-4817-83EB-7623232C43C4}" srcOrd="0" destOrd="0" presId="urn:microsoft.com/office/officeart/2005/8/layout/vList2"/>
    <dgm:cxn modelId="{90592EA0-66F4-4A38-848E-950CBAC9700B}" type="presOf" srcId="{A257DD8B-A8DE-4759-9CD5-EB23FF979DBE}" destId="{5BC84921-EC28-4142-8AC2-C3ACCF4727D6}" srcOrd="0" destOrd="0" presId="urn:microsoft.com/office/officeart/2005/8/layout/vList2"/>
    <dgm:cxn modelId="{9F8F6EA6-7B1F-4486-B1F8-C30CEE1FD790}" type="presOf" srcId="{F050E6E3-3706-407F-A501-E21B456E6DDF}" destId="{A80DDA66-4C2D-4264-A436-B221B842E0FB}" srcOrd="0" destOrd="0" presId="urn:microsoft.com/office/officeart/2005/8/layout/vList2"/>
    <dgm:cxn modelId="{7661A3C2-F8AA-48B5-9C6B-9845C2D0C72C}" srcId="{7390FD4E-FF86-47DB-9238-71ACD97B25ED}" destId="{F050E6E3-3706-407F-A501-E21B456E6DDF}" srcOrd="2" destOrd="0" parTransId="{1AE39692-CF33-4430-B5CC-26E9514E6D42}" sibTransId="{836553BF-BFB6-479E-9EB8-5AD3E352AE95}"/>
    <dgm:cxn modelId="{C1E597C7-DFF2-4579-9184-BFAFB5EE6CD6}" type="presOf" srcId="{14A4491E-B9A1-4560-908C-E6156ABF870C}" destId="{AB3C3603-B9A6-4CD0-A2E5-35FF4D2424A7}" srcOrd="0" destOrd="0" presId="urn:microsoft.com/office/officeart/2005/8/layout/vList2"/>
    <dgm:cxn modelId="{BD1F5DD3-0CD9-45EE-B1C9-614F292007ED}" srcId="{7390FD4E-FF86-47DB-9238-71ACD97B25ED}" destId="{A257DD8B-A8DE-4759-9CD5-EB23FF979DBE}" srcOrd="0" destOrd="0" parTransId="{84FA4022-DB4C-4E8D-AF4F-2A0BED7D5C86}" sibTransId="{B47EC36A-FA6D-4D59-B610-3CD84825BBFE}"/>
    <dgm:cxn modelId="{94DA098A-5F5F-4778-9D9A-D015061128A8}" type="presParOf" srcId="{AE9AC306-F367-4817-83EB-7623232C43C4}" destId="{5BC84921-EC28-4142-8AC2-C3ACCF4727D6}" srcOrd="0" destOrd="0" presId="urn:microsoft.com/office/officeart/2005/8/layout/vList2"/>
    <dgm:cxn modelId="{BC60390C-F361-4D7F-AD83-0F797CD48D83}" type="presParOf" srcId="{AE9AC306-F367-4817-83EB-7623232C43C4}" destId="{2CFD9AF3-7A90-4052-A479-43129D2397EE}" srcOrd="1" destOrd="0" presId="urn:microsoft.com/office/officeart/2005/8/layout/vList2"/>
    <dgm:cxn modelId="{9F1CB415-5A51-452D-A921-488C3E7DC293}" type="presParOf" srcId="{AE9AC306-F367-4817-83EB-7623232C43C4}" destId="{AB3C3603-B9A6-4CD0-A2E5-35FF4D2424A7}" srcOrd="2" destOrd="0" presId="urn:microsoft.com/office/officeart/2005/8/layout/vList2"/>
    <dgm:cxn modelId="{8706CC8D-4EF2-4361-8A73-9A017BCE7665}" type="presParOf" srcId="{AE9AC306-F367-4817-83EB-7623232C43C4}" destId="{CD89304F-8813-4234-9714-7295E384AFEC}" srcOrd="3" destOrd="0" presId="urn:microsoft.com/office/officeart/2005/8/layout/vList2"/>
    <dgm:cxn modelId="{212DF112-B322-434A-83C6-1F76B62CA0B7}" type="presParOf" srcId="{AE9AC306-F367-4817-83EB-7623232C43C4}" destId="{A80DDA66-4C2D-4264-A436-B221B842E0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50B60-99EE-45F2-BBA4-3CF8AD84920B}">
      <dsp:nvSpPr>
        <dsp:cNvPr id="0" name=""/>
        <dsp:cNvSpPr/>
      </dsp:nvSpPr>
      <dsp:spPr>
        <a:xfrm>
          <a:off x="0" y="237270"/>
          <a:ext cx="6900512"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Launched January 2021 to allow British National (overseas) status holders, and their dependents to come to the UK</a:t>
          </a:r>
          <a:endParaRPr lang="en-US" sz="2000" kern="1200"/>
        </a:p>
      </dsp:txBody>
      <dsp:txXfrm>
        <a:off x="38838" y="276108"/>
        <a:ext cx="6822836" cy="717924"/>
      </dsp:txXfrm>
    </dsp:sp>
    <dsp:sp modelId="{1C12D8A5-7AD4-4A71-BB65-4524FB3BDCE4}">
      <dsp:nvSpPr>
        <dsp:cNvPr id="0" name=""/>
        <dsp:cNvSpPr/>
      </dsp:nvSpPr>
      <dsp:spPr>
        <a:xfrm>
          <a:off x="0" y="1090470"/>
          <a:ext cx="6900512" cy="79560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Application in Hong Kong for </a:t>
          </a:r>
          <a:r>
            <a:rPr lang="en-GB" sz="2000" b="1" kern="1200"/>
            <a:t>2 years 6 months or 5-year visa </a:t>
          </a:r>
          <a:endParaRPr lang="en-US" sz="2000" b="1" kern="1200"/>
        </a:p>
      </dsp:txBody>
      <dsp:txXfrm>
        <a:off x="38838" y="1129308"/>
        <a:ext cx="6822836" cy="717924"/>
      </dsp:txXfrm>
    </dsp:sp>
    <dsp:sp modelId="{17FA0FB7-037D-47F8-94BF-F809B569C41B}">
      <dsp:nvSpPr>
        <dsp:cNvPr id="0" name=""/>
        <dsp:cNvSpPr/>
      </dsp:nvSpPr>
      <dsp:spPr>
        <a:xfrm>
          <a:off x="0" y="1943670"/>
          <a:ext cx="6900512" cy="79560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Can work / study</a:t>
          </a:r>
          <a:endParaRPr lang="en-US" sz="2000" kern="1200"/>
        </a:p>
      </dsp:txBody>
      <dsp:txXfrm>
        <a:off x="38838" y="1982508"/>
        <a:ext cx="6822836" cy="717924"/>
      </dsp:txXfrm>
    </dsp:sp>
    <dsp:sp modelId="{2029EB81-C4EA-4B2C-BB81-9EEF29634CA4}">
      <dsp:nvSpPr>
        <dsp:cNvPr id="0" name=""/>
        <dsp:cNvSpPr/>
      </dsp:nvSpPr>
      <dsp:spPr>
        <a:xfrm>
          <a:off x="0" y="2796870"/>
          <a:ext cx="6900512" cy="79560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Access some benefits (dependent on circumstance)</a:t>
          </a:r>
          <a:endParaRPr lang="en-US" sz="2000" kern="1200"/>
        </a:p>
      </dsp:txBody>
      <dsp:txXfrm>
        <a:off x="38838" y="2835708"/>
        <a:ext cx="6822836" cy="717924"/>
      </dsp:txXfrm>
    </dsp:sp>
    <dsp:sp modelId="{15322044-2F79-4243-B767-87F5FD3AEE69}">
      <dsp:nvSpPr>
        <dsp:cNvPr id="0" name=""/>
        <dsp:cNvSpPr/>
      </dsp:nvSpPr>
      <dsp:spPr>
        <a:xfrm>
          <a:off x="0" y="3650070"/>
          <a:ext cx="6900512" cy="79560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Able to apply to stay permanently after 5 years</a:t>
          </a:r>
          <a:endParaRPr lang="en-US" sz="2000" kern="1200"/>
        </a:p>
      </dsp:txBody>
      <dsp:txXfrm>
        <a:off x="38838" y="3688908"/>
        <a:ext cx="6822836" cy="717924"/>
      </dsp:txXfrm>
    </dsp:sp>
    <dsp:sp modelId="{52747141-E03B-47F4-8C73-59C71A8A528F}">
      <dsp:nvSpPr>
        <dsp:cNvPr id="0" name=""/>
        <dsp:cNvSpPr/>
      </dsp:nvSpPr>
      <dsp:spPr>
        <a:xfrm>
          <a:off x="0" y="4503270"/>
          <a:ext cx="6900512" cy="79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a:t>140,500</a:t>
          </a:r>
          <a:r>
            <a:rPr lang="en-GB" sz="2000" b="0" i="0" kern="1200"/>
            <a:t> applications for the BN(O) route since its introduction on 31st January 2021 up to the end of June 2022.</a:t>
          </a:r>
          <a:endParaRPr lang="en-GB" sz="2000" kern="1200"/>
        </a:p>
      </dsp:txBody>
      <dsp:txXfrm>
        <a:off x="38838" y="4542108"/>
        <a:ext cx="6822836"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84921-EC28-4142-8AC2-C3ACCF4727D6}">
      <dsp:nvSpPr>
        <dsp:cNvPr id="0" name=""/>
        <dsp:cNvSpPr/>
      </dsp:nvSpPr>
      <dsp:spPr>
        <a:xfrm>
          <a:off x="0" y="19695"/>
          <a:ext cx="6900512" cy="1784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Pathway 1: vulnerable and at-risk individuals who arrived in the UK under the evacuation programme were the first to be settled under the ACRS. </a:t>
          </a:r>
          <a:endParaRPr lang="en-US" sz="2500" kern="1200"/>
        </a:p>
      </dsp:txBody>
      <dsp:txXfrm>
        <a:off x="87100" y="106795"/>
        <a:ext cx="6726312" cy="1610050"/>
      </dsp:txXfrm>
    </dsp:sp>
    <dsp:sp modelId="{AB3C3603-B9A6-4CD0-A2E5-35FF4D2424A7}">
      <dsp:nvSpPr>
        <dsp:cNvPr id="0" name=""/>
        <dsp:cNvSpPr/>
      </dsp:nvSpPr>
      <dsp:spPr>
        <a:xfrm>
          <a:off x="0" y="1875945"/>
          <a:ext cx="6900512"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2. Pathway 2: referrals from the United Nations High Commissioner for Refugees (UNHCR) of vulnerable refugees who have fled Afghanistan for resettlement to the UK. </a:t>
          </a:r>
          <a:endParaRPr lang="en-US" sz="2500" kern="1200"/>
        </a:p>
      </dsp:txBody>
      <dsp:txXfrm>
        <a:off x="87100" y="1963045"/>
        <a:ext cx="6726312" cy="1610050"/>
      </dsp:txXfrm>
    </dsp:sp>
    <dsp:sp modelId="{A80DDA66-4C2D-4264-A436-B221B842E0FB}">
      <dsp:nvSpPr>
        <dsp:cNvPr id="0" name=""/>
        <dsp:cNvSpPr/>
      </dsp:nvSpPr>
      <dsp:spPr>
        <a:xfrm>
          <a:off x="0" y="3732195"/>
          <a:ext cx="6900512" cy="1784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3. Pathway 3: a route to resettlement for those at risk who supported the UK and international community effort in Afghanistan. There are 1,500 places available in the first year under Pathway 3. </a:t>
          </a:r>
          <a:endParaRPr lang="en-US" sz="2500" kern="1200" dirty="0"/>
        </a:p>
      </dsp:txBody>
      <dsp:txXfrm>
        <a:off x="87100" y="3819295"/>
        <a:ext cx="6726312" cy="1610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FEB0A-DD68-481A-BFE3-805B69456260}" type="datetimeFigureOut">
              <a:rPr lang="en-GB" smtClean="0"/>
              <a:t>07/03/2023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524EE-E11C-4926-A1D2-9675A1FCA39B}" type="slidenum">
              <a:rPr lang="en-GB" smtClean="0"/>
              <a:t>‹#›</a:t>
            </a:fld>
            <a:endParaRPr lang="en-GB"/>
          </a:p>
        </p:txBody>
      </p:sp>
    </p:spTree>
    <p:extLst>
      <p:ext uri="{BB962C8B-B14F-4D97-AF65-F5344CB8AC3E}">
        <p14:creationId xmlns:p14="http://schemas.microsoft.com/office/powerpoint/2010/main" val="404275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524EE-E11C-4926-A1D2-9675A1FCA39B}" type="slidenum">
              <a:rPr lang="en-GB" smtClean="0"/>
              <a:t>1</a:t>
            </a:fld>
            <a:endParaRPr lang="en-GB"/>
          </a:p>
        </p:txBody>
      </p:sp>
    </p:spTree>
    <p:extLst>
      <p:ext uri="{BB962C8B-B14F-4D97-AF65-F5344CB8AC3E}">
        <p14:creationId xmlns:p14="http://schemas.microsoft.com/office/powerpoint/2010/main" val="125547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11</a:t>
            </a:fld>
            <a:endParaRPr lang="en-GB"/>
          </a:p>
        </p:txBody>
      </p:sp>
    </p:spTree>
    <p:extLst>
      <p:ext uri="{BB962C8B-B14F-4D97-AF65-F5344CB8AC3E}">
        <p14:creationId xmlns:p14="http://schemas.microsoft.com/office/powerpoint/2010/main" val="173182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12</a:t>
            </a:fld>
            <a:endParaRPr lang="en-GB"/>
          </a:p>
        </p:txBody>
      </p:sp>
    </p:spTree>
    <p:extLst>
      <p:ext uri="{BB962C8B-B14F-4D97-AF65-F5344CB8AC3E}">
        <p14:creationId xmlns:p14="http://schemas.microsoft.com/office/powerpoint/2010/main" val="399937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13</a:t>
            </a:fld>
            <a:endParaRPr lang="en-GB"/>
          </a:p>
        </p:txBody>
      </p:sp>
    </p:spTree>
    <p:extLst>
      <p:ext uri="{BB962C8B-B14F-4D97-AF65-F5344CB8AC3E}">
        <p14:creationId xmlns:p14="http://schemas.microsoft.com/office/powerpoint/2010/main" val="37624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14</a:t>
            </a:fld>
            <a:endParaRPr lang="en-GB"/>
          </a:p>
        </p:txBody>
      </p:sp>
    </p:spTree>
    <p:extLst>
      <p:ext uri="{BB962C8B-B14F-4D97-AF65-F5344CB8AC3E}">
        <p14:creationId xmlns:p14="http://schemas.microsoft.com/office/powerpoint/2010/main" val="68277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15</a:t>
            </a:fld>
            <a:endParaRPr lang="en-GB"/>
          </a:p>
        </p:txBody>
      </p:sp>
    </p:spTree>
    <p:extLst>
      <p:ext uri="{BB962C8B-B14F-4D97-AF65-F5344CB8AC3E}">
        <p14:creationId xmlns:p14="http://schemas.microsoft.com/office/powerpoint/2010/main" val="308776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Sorry that this will be </a:t>
            </a:r>
          </a:p>
        </p:txBody>
      </p:sp>
      <p:sp>
        <p:nvSpPr>
          <p:cNvPr id="4" name="Slide Number Placeholder 3"/>
          <p:cNvSpPr>
            <a:spLocks noGrp="1"/>
          </p:cNvSpPr>
          <p:nvPr>
            <p:ph type="sldNum" sz="quarter" idx="5"/>
          </p:nvPr>
        </p:nvSpPr>
        <p:spPr/>
        <p:txBody>
          <a:bodyPr/>
          <a:lstStyle/>
          <a:p>
            <a:fld id="{D84524EE-E11C-4926-A1D2-9675A1FCA39B}" type="slidenum">
              <a:rPr lang="en-GB" smtClean="0"/>
              <a:t>16</a:t>
            </a:fld>
            <a:endParaRPr lang="en-GB"/>
          </a:p>
        </p:txBody>
      </p:sp>
    </p:spTree>
    <p:extLst>
      <p:ext uri="{BB962C8B-B14F-4D97-AF65-F5344CB8AC3E}">
        <p14:creationId xmlns:p14="http://schemas.microsoft.com/office/powerpoint/2010/main" val="419828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3</a:t>
            </a:fld>
            <a:endParaRPr lang="en-GB"/>
          </a:p>
        </p:txBody>
      </p:sp>
    </p:spTree>
    <p:extLst>
      <p:ext uri="{BB962C8B-B14F-4D97-AF65-F5344CB8AC3E}">
        <p14:creationId xmlns:p14="http://schemas.microsoft.com/office/powerpoint/2010/main" val="128924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4</a:t>
            </a:fld>
            <a:endParaRPr lang="en-GB"/>
          </a:p>
        </p:txBody>
      </p:sp>
    </p:spTree>
    <p:extLst>
      <p:ext uri="{BB962C8B-B14F-4D97-AF65-F5344CB8AC3E}">
        <p14:creationId xmlns:p14="http://schemas.microsoft.com/office/powerpoint/2010/main" val="362451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5</a:t>
            </a:fld>
            <a:endParaRPr lang="en-GB"/>
          </a:p>
        </p:txBody>
      </p:sp>
    </p:spTree>
    <p:extLst>
      <p:ext uri="{BB962C8B-B14F-4D97-AF65-F5344CB8AC3E}">
        <p14:creationId xmlns:p14="http://schemas.microsoft.com/office/powerpoint/2010/main" val="12778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rPr>
              <a:t>– do you want to come across as reassuring and authoritative? Or friendly and helpful?</a:t>
            </a:r>
          </a:p>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6</a:t>
            </a:fld>
            <a:endParaRPr lang="en-GB"/>
          </a:p>
        </p:txBody>
      </p:sp>
    </p:spTree>
    <p:extLst>
      <p:ext uri="{BB962C8B-B14F-4D97-AF65-F5344CB8AC3E}">
        <p14:creationId xmlns:p14="http://schemas.microsoft.com/office/powerpoint/2010/main" val="304608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524EE-E11C-4926-A1D2-9675A1FCA39B}" type="slidenum">
              <a:rPr lang="en-GB" smtClean="0"/>
              <a:t>7</a:t>
            </a:fld>
            <a:endParaRPr lang="en-GB"/>
          </a:p>
        </p:txBody>
      </p:sp>
    </p:spTree>
    <p:extLst>
      <p:ext uri="{BB962C8B-B14F-4D97-AF65-F5344CB8AC3E}">
        <p14:creationId xmlns:p14="http://schemas.microsoft.com/office/powerpoint/2010/main" val="180128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4524EE-E11C-4926-A1D2-9675A1FCA39B}" type="slidenum">
              <a:rPr lang="en-GB" smtClean="0"/>
              <a:t>8</a:t>
            </a:fld>
            <a:endParaRPr lang="en-GB"/>
          </a:p>
        </p:txBody>
      </p:sp>
    </p:spTree>
    <p:extLst>
      <p:ext uri="{BB962C8B-B14F-4D97-AF65-F5344CB8AC3E}">
        <p14:creationId xmlns:p14="http://schemas.microsoft.com/office/powerpoint/2010/main" val="345491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524EE-E11C-4926-A1D2-9675A1FCA39B}" type="slidenum">
              <a:rPr lang="en-GB" smtClean="0"/>
              <a:t>9</a:t>
            </a:fld>
            <a:endParaRPr lang="en-GB"/>
          </a:p>
        </p:txBody>
      </p:sp>
    </p:spTree>
    <p:extLst>
      <p:ext uri="{BB962C8B-B14F-4D97-AF65-F5344CB8AC3E}">
        <p14:creationId xmlns:p14="http://schemas.microsoft.com/office/powerpoint/2010/main" val="14858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524EE-E11C-4926-A1D2-9675A1FCA39B}" type="slidenum">
              <a:rPr lang="en-GB" smtClean="0"/>
              <a:t>10</a:t>
            </a:fld>
            <a:endParaRPr lang="en-GB"/>
          </a:p>
        </p:txBody>
      </p:sp>
    </p:spTree>
    <p:extLst>
      <p:ext uri="{BB962C8B-B14F-4D97-AF65-F5344CB8AC3E}">
        <p14:creationId xmlns:p14="http://schemas.microsoft.com/office/powerpoint/2010/main" val="282294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0B65-16B7-E2F2-133A-75FB487A5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BBB4FD-1CF1-7392-8AB1-F87B35542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10730-21BF-46BD-252D-909C0713B404}"/>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28C31FA5-8BA8-C793-B8D2-4268386ED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4018F-0F76-F42A-2481-DF36122CD613}"/>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23005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4F97-3E8E-DEC6-CB89-DA7ECB7595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098F55-D6FB-FCCD-F580-B7CBAACEE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38195-0544-08DE-FC58-9066312785B7}"/>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3A23FF29-AB90-523F-3638-D0610B962F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48EA8-FEDD-40A0-F96B-34225E258D5C}"/>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283194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EE913-7C53-D2C3-58A8-15F553CD2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00B4E1-7DCB-643F-8AA8-43ED483D3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B4089F-B5F1-4F31-052E-93EB7545CF8F}"/>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72A9FD10-FCE7-336C-DCDD-2E941289D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53B1F-5EDB-B52F-BCAB-87E59C4FAC8F}"/>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26921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05436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FD2F-B821-2C95-DE6A-AD658DE380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B7B4B1-794F-D056-43D6-DCA20F00E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6905C-F043-6643-32E7-EB69C8655923}"/>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2A4AA663-EE64-A04E-D68E-AA71DAD4B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ABA6D-19B6-03A8-6E2C-2122A6725374}"/>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222019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9AD6-5621-6D89-0BAB-A6D781AC2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C4ABA-281E-B909-53FC-ABDA4017D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18271-4531-92BB-936C-8F20AB805FDB}"/>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9B381EFF-8A8D-C528-F591-1D093797B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81D51-CFDC-59B3-E645-FDE7DC6F7FA0}"/>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223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548B-1C5D-6603-658C-3A30C0F062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8C71B9-D52E-510D-AB20-B3C5A8588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AADACD-9A29-38D9-F712-C6D31B56D3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53F4E4-D1F0-666A-C35D-52AF5A18B939}"/>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6" name="Footer Placeholder 5">
            <a:extLst>
              <a:ext uri="{FF2B5EF4-FFF2-40B4-BE49-F238E27FC236}">
                <a16:creationId xmlns:a16="http://schemas.microsoft.com/office/drawing/2014/main" id="{31CC9AC2-D3D6-48DA-A50A-BA5ABC523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5410C-E375-75FF-342B-752FB3F5ED10}"/>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43948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0665-6F97-F963-26F0-EF180B4F06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FE0CBB-0F33-69D3-4E24-42851CBA3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B700D5-374E-DC06-3209-6BE29A285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4588C9-3B73-8293-6C82-21FF5414A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6745-0136-9DC0-74D4-BDC768F8D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D2CE2A-6672-144F-9E64-82FB742DE59C}"/>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8" name="Footer Placeholder 7">
            <a:extLst>
              <a:ext uri="{FF2B5EF4-FFF2-40B4-BE49-F238E27FC236}">
                <a16:creationId xmlns:a16="http://schemas.microsoft.com/office/drawing/2014/main" id="{1EAD9728-0A9A-FDD7-23C7-D8C0E50C7D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FCF548-1F41-2A24-792E-D6C5F4D3846E}"/>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36103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1CF5-89F0-C5B1-FFBB-5DF1659E4B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6B4A40-D97D-823E-01DF-6A94577E0085}"/>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4" name="Footer Placeholder 3">
            <a:extLst>
              <a:ext uri="{FF2B5EF4-FFF2-40B4-BE49-F238E27FC236}">
                <a16:creationId xmlns:a16="http://schemas.microsoft.com/office/drawing/2014/main" id="{AAA4B0EC-B444-0895-7ECD-D1E74E03FB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6875AB-FC4A-1918-8D2A-A8913F486239}"/>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61104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A21E9-CD79-AF06-EAA0-F9CD01385DDF}"/>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3" name="Footer Placeholder 2">
            <a:extLst>
              <a:ext uri="{FF2B5EF4-FFF2-40B4-BE49-F238E27FC236}">
                <a16:creationId xmlns:a16="http://schemas.microsoft.com/office/drawing/2014/main" id="{26FBD1E7-1A0F-5254-8D78-3BD86D1BBE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C20CF5-1A59-8EB0-5761-72C287744C7F}"/>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63462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7AF-5244-F334-224A-AD737D6E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917A48-756C-59B6-0A1A-303C4A52A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39028A-6272-6B32-52CF-FC90F9A1B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1B03B-2564-DA40-C5E1-ADF2BD940936}"/>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6" name="Footer Placeholder 5">
            <a:extLst>
              <a:ext uri="{FF2B5EF4-FFF2-40B4-BE49-F238E27FC236}">
                <a16:creationId xmlns:a16="http://schemas.microsoft.com/office/drawing/2014/main" id="{90E56D89-5EA7-8564-4886-D13B62A16C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209D99-7AEE-6974-C523-259363E32339}"/>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46762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CD0B-01F1-321D-3CA9-81027A7E0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ED9DAA-3524-D076-D492-C70066FCA6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830951-7DD3-5785-D3BB-704CBBFD1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FB66C-7704-62BA-ADB1-E79387E379C8}"/>
              </a:ext>
            </a:extLst>
          </p:cNvPr>
          <p:cNvSpPr>
            <a:spLocks noGrp="1"/>
          </p:cNvSpPr>
          <p:nvPr>
            <p:ph type="dt" sz="half" idx="10"/>
          </p:nvPr>
        </p:nvSpPr>
        <p:spPr/>
        <p:txBody>
          <a:bodyPr/>
          <a:lstStyle/>
          <a:p>
            <a:fld id="{B6768C16-8B50-469D-B061-44F957B747F4}" type="datetimeFigureOut">
              <a:rPr lang="en-GB" smtClean="0"/>
              <a:t>07/03/2023</a:t>
            </a:fld>
            <a:endParaRPr lang="en-GB"/>
          </a:p>
        </p:txBody>
      </p:sp>
      <p:sp>
        <p:nvSpPr>
          <p:cNvPr id="6" name="Footer Placeholder 5">
            <a:extLst>
              <a:ext uri="{FF2B5EF4-FFF2-40B4-BE49-F238E27FC236}">
                <a16:creationId xmlns:a16="http://schemas.microsoft.com/office/drawing/2014/main" id="{AC9271B0-3053-43E7-4761-7DFA44E29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7973E-6AF1-7CFA-61E8-14D21B13DC9E}"/>
              </a:ext>
            </a:extLst>
          </p:cNvPr>
          <p:cNvSpPr>
            <a:spLocks noGrp="1"/>
          </p:cNvSpPr>
          <p:nvPr>
            <p:ph type="sldNum" sz="quarter" idx="12"/>
          </p:nvPr>
        </p:nvSpPr>
        <p:spPr/>
        <p:txBody>
          <a:bodyPr/>
          <a:lstStyle/>
          <a:p>
            <a:fld id="{376C70B9-AE02-4AD1-8D22-25F09EB01543}" type="slidenum">
              <a:rPr lang="en-GB" smtClean="0"/>
              <a:t>‹#›</a:t>
            </a:fld>
            <a:endParaRPr lang="en-GB"/>
          </a:p>
        </p:txBody>
      </p:sp>
    </p:spTree>
    <p:extLst>
      <p:ext uri="{BB962C8B-B14F-4D97-AF65-F5344CB8AC3E}">
        <p14:creationId xmlns:p14="http://schemas.microsoft.com/office/powerpoint/2010/main" val="125400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97FAA-7184-D02F-5987-B2FB1C703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76930F-DFEE-E0D8-59EA-5FC1FE27D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E1C39B-B5D8-A855-D252-C7E9A2D95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68C16-8B50-469D-B061-44F957B747F4}" type="datetimeFigureOut">
              <a:rPr lang="en-GB" smtClean="0"/>
              <a:t>07/03/2023</a:t>
            </a:fld>
            <a:endParaRPr lang="en-GB"/>
          </a:p>
        </p:txBody>
      </p:sp>
      <p:sp>
        <p:nvSpPr>
          <p:cNvPr id="5" name="Footer Placeholder 4">
            <a:extLst>
              <a:ext uri="{FF2B5EF4-FFF2-40B4-BE49-F238E27FC236}">
                <a16:creationId xmlns:a16="http://schemas.microsoft.com/office/drawing/2014/main" id="{C059FB99-2153-7643-4AC3-F7D07A26F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592DBD-B926-5252-5DD3-C12477304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70B9-AE02-4AD1-8D22-25F09EB01543}" type="slidenum">
              <a:rPr lang="en-GB" smtClean="0"/>
              <a:t>‹#›</a:t>
            </a:fld>
            <a:endParaRPr lang="en-GB"/>
          </a:p>
        </p:txBody>
      </p:sp>
    </p:spTree>
    <p:extLst>
      <p:ext uri="{BB962C8B-B14F-4D97-AF65-F5344CB8AC3E}">
        <p14:creationId xmlns:p14="http://schemas.microsoft.com/office/powerpoint/2010/main" val="280303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setuk.org/about/what-is-community-sponsorship"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uk-politics-63743620"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4" name="Rectangle 10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8485C-DB91-7D61-5258-7A4C7C4127F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kern="1200">
                <a:latin typeface="+mj-lt"/>
                <a:ea typeface="+mj-ea"/>
                <a:cs typeface="+mj-cs"/>
              </a:rPr>
              <a:t>Safe and Legal routes to the UK</a:t>
            </a:r>
          </a:p>
        </p:txBody>
      </p:sp>
      <p:grpSp>
        <p:nvGrpSpPr>
          <p:cNvPr id="1076" name="Group 10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77" name="Rectangle 10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0" name="Rectangle 10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3435CB2-70B6-74C5-3273-7A4593260495}"/>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en-US" sz="3200" kern="1200">
                <a:latin typeface="+mn-lt"/>
                <a:ea typeface="+mn-ea"/>
                <a:cs typeface="+mn-cs"/>
              </a:rPr>
              <a:t>Emma Harrison</a:t>
            </a:r>
          </a:p>
          <a:p>
            <a:pPr marL="0" indent="0">
              <a:buNone/>
            </a:pPr>
            <a:r>
              <a:rPr lang="en-US" sz="3200"/>
              <a:t>Strategy Director, Reset</a:t>
            </a:r>
            <a:endParaRPr lang="en-US" sz="3200" kern="1200">
              <a:latin typeface="+mn-lt"/>
              <a:ea typeface="+mn-ea"/>
              <a:cs typeface="+mn-cs"/>
            </a:endParaRPr>
          </a:p>
        </p:txBody>
      </p:sp>
      <p:sp>
        <p:nvSpPr>
          <p:cNvPr id="1082" name="Rectangle 10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4C7DCA9-BC7A-3AC5-E914-A06FB23C6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15" r="18201"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ACRS in detail </a:t>
            </a:r>
          </a:p>
        </p:txBody>
      </p:sp>
      <p:graphicFrame>
        <p:nvGraphicFramePr>
          <p:cNvPr id="8" name="Text Placeholder 5">
            <a:extLst>
              <a:ext uri="{FF2B5EF4-FFF2-40B4-BE49-F238E27FC236}">
                <a16:creationId xmlns:a16="http://schemas.microsoft.com/office/drawing/2014/main" id="{C3AC58EE-6268-D51F-DF71-6D562F31F2E3}"/>
              </a:ext>
            </a:extLst>
          </p:cNvPr>
          <p:cNvGraphicFramePr/>
          <p:nvPr>
            <p:extLst>
              <p:ext uri="{D42A27DB-BD31-4B8C-83A1-F6EECF244321}">
                <p14:modId xmlns:p14="http://schemas.microsoft.com/office/powerpoint/2010/main" val="41969209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8668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b="1" i="1"/>
              <a:t>United Kingdom Resettlement Scheme (UKRS)   </a:t>
            </a:r>
          </a:p>
        </p:txBody>
      </p:sp>
      <p:grpSp>
        <p:nvGrpSpPr>
          <p:cNvPr id="16"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590719" y="2251755"/>
            <a:ext cx="4559425" cy="4058335"/>
          </a:xfrm>
        </p:spPr>
        <p:txBody>
          <a:bodyPr vert="horz" lIns="91440" tIns="45720" rIns="91440" bIns="45720" rtlCol="0" anchor="ctr">
            <a:normAutofit/>
          </a:bodyPr>
          <a:lstStyle/>
          <a:p>
            <a:endParaRPr lang="en-GB">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effectLst/>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411BFD-9481-D8C4-A09E-863FEC1827FB}"/>
              </a:ext>
            </a:extLst>
          </p:cNvPr>
          <p:cNvSpPr txBox="1"/>
          <p:nvPr/>
        </p:nvSpPr>
        <p:spPr>
          <a:xfrm>
            <a:off x="355196" y="2251756"/>
            <a:ext cx="4607569" cy="4524315"/>
          </a:xfrm>
          <a:prstGeom prst="rect">
            <a:avLst/>
          </a:prstGeom>
          <a:noFill/>
        </p:spPr>
        <p:txBody>
          <a:bodyPr wrap="square" lIns="91440" tIns="45720" rIns="91440" bIns="45720" anchor="t">
            <a:spAutoFit/>
          </a:bodyPr>
          <a:lstStyle/>
          <a:p>
            <a:r>
              <a:rPr lang="en-GB" dirty="0">
                <a:solidFill>
                  <a:srgbClr val="202124"/>
                </a:solidFill>
                <a:latin typeface="Calibri"/>
                <a:ea typeface="Arial" panose="020B0604020202020204" pitchFamily="34" charset="0"/>
                <a:cs typeface="Times New Roman"/>
              </a:rPr>
              <a:t>Announced in June 2019 and launched in February 2021 UKRS c</a:t>
            </a:r>
            <a:r>
              <a:rPr lang="en-GB" sz="1800" dirty="0">
                <a:solidFill>
                  <a:srgbClr val="202124"/>
                </a:solidFill>
                <a:effectLst/>
                <a:latin typeface="Calibri"/>
                <a:ea typeface="Arial" panose="020B0604020202020204" pitchFamily="34" charset="0"/>
                <a:cs typeface="Times New Roman"/>
              </a:rPr>
              <a:t>onsolidated the following schemes: </a:t>
            </a:r>
            <a:br>
              <a:rPr lang="en-GB" sz="1800" dirty="0">
                <a:effectLst/>
                <a:latin typeface="Calibri" panose="020F0502020204030204" pitchFamily="34" charset="0"/>
                <a:ea typeface="Arial" panose="020B0604020202020204" pitchFamily="34" charset="0"/>
                <a:cs typeface="Times New Roman" panose="02020603050405020304" pitchFamily="18" charset="0"/>
              </a:rPr>
            </a:br>
            <a:endParaRPr lang="en-GB" sz="1800" dirty="0">
              <a:solidFill>
                <a:srgbClr val="202124"/>
              </a:solidFill>
              <a:effectLst/>
              <a:latin typeface="Calibri" panose="020F050202020403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rgbClr val="202124"/>
                </a:solidFill>
                <a:effectLst/>
                <a:latin typeface="Calibri"/>
                <a:ea typeface="Arial" panose="020B0604020202020204" pitchFamily="34" charset="0"/>
                <a:cs typeface="Times New Roman"/>
              </a:rPr>
              <a:t>Vulnerable Persons Resettlement Scheme</a:t>
            </a:r>
          </a:p>
          <a:p>
            <a:pPr marL="285750" indent="-285750">
              <a:buFont typeface="Arial" panose="020B0604020202020204" pitchFamily="34" charset="0"/>
              <a:buChar char="•"/>
            </a:pPr>
            <a:r>
              <a:rPr lang="en-GB" sz="1800" dirty="0">
                <a:solidFill>
                  <a:srgbClr val="202124"/>
                </a:solidFill>
                <a:effectLst/>
                <a:latin typeface="Calibri"/>
                <a:ea typeface="Arial" panose="020B0604020202020204" pitchFamily="34" charset="0"/>
                <a:cs typeface="Times New Roman"/>
              </a:rPr>
              <a:t>Vulnerable Children Resettlement Scheme</a:t>
            </a:r>
          </a:p>
          <a:p>
            <a:pPr marL="285750" indent="-285750">
              <a:buFont typeface="Arial" panose="020B0604020202020204" pitchFamily="34" charset="0"/>
              <a:buChar char="•"/>
            </a:pPr>
            <a:r>
              <a:rPr lang="en-GB" sz="1800" dirty="0">
                <a:solidFill>
                  <a:srgbClr val="202124"/>
                </a:solidFill>
                <a:effectLst/>
                <a:latin typeface="Calibri"/>
                <a:ea typeface="Arial" panose="020B0604020202020204" pitchFamily="34" charset="0"/>
                <a:cs typeface="Times New Roman"/>
              </a:rPr>
              <a:t>Gateway Protection Programme</a:t>
            </a:r>
            <a:endParaRPr lang="en-GB" dirty="0">
              <a:solidFill>
                <a:srgbClr val="202124"/>
              </a:solidFill>
              <a:latin typeface="Calibri"/>
              <a:ea typeface="Arial" panose="020B0604020202020204" pitchFamily="34" charset="0"/>
              <a:cs typeface="Times New Roman"/>
            </a:endParaRPr>
          </a:p>
          <a:p>
            <a:endParaRPr lang="en-GB" sz="1800" dirty="0">
              <a:solidFill>
                <a:srgbClr val="202124"/>
              </a:solidFill>
              <a:effectLst/>
              <a:latin typeface="Calibri" panose="020F0502020204030204" pitchFamily="34" charset="0"/>
              <a:ea typeface="Arial" panose="020B0604020202020204" pitchFamily="34" charset="0"/>
              <a:cs typeface="Times New Roman" panose="02020603050405020304" pitchFamily="18" charset="0"/>
            </a:endParaRPr>
          </a:p>
          <a:p>
            <a:r>
              <a:rPr lang="en-GB" dirty="0">
                <a:solidFill>
                  <a:srgbClr val="202124"/>
                </a:solidFill>
                <a:latin typeface="Calibri"/>
                <a:ea typeface="Arial" panose="020B0604020202020204" pitchFamily="34" charset="0"/>
                <a:cs typeface="Times New Roman"/>
              </a:rPr>
              <a:t>UNHCR refers refugees to</a:t>
            </a:r>
            <a:r>
              <a:rPr lang="en-GB" sz="1800" dirty="0">
                <a:solidFill>
                  <a:srgbClr val="202124"/>
                </a:solidFill>
                <a:effectLst/>
                <a:latin typeface="Calibri"/>
                <a:ea typeface="Arial" panose="020B0604020202020204" pitchFamily="34" charset="0"/>
                <a:cs typeface="Times New Roman"/>
              </a:rPr>
              <a:t> the UK for resettlement</a:t>
            </a:r>
            <a:r>
              <a:rPr lang="en-GB" dirty="0">
                <a:solidFill>
                  <a:srgbClr val="202124"/>
                </a:solidFill>
                <a:latin typeface="Calibri"/>
                <a:ea typeface="Arial" panose="020B0604020202020204" pitchFamily="34" charset="0"/>
                <a:cs typeface="Times New Roman"/>
              </a:rPr>
              <a:t>:</a:t>
            </a:r>
          </a:p>
          <a:p>
            <a:pPr marL="285750" indent="-285750">
              <a:buFont typeface="Arial" panose="020B0604020202020204" pitchFamily="34" charset="0"/>
              <a:buChar char="•"/>
            </a:pPr>
            <a:r>
              <a:rPr lang="en-GB" dirty="0">
                <a:solidFill>
                  <a:srgbClr val="202124"/>
                </a:solidFill>
                <a:latin typeface="Calibri"/>
                <a:ea typeface="Arial" panose="020B0604020202020204" pitchFamily="34" charset="0"/>
                <a:cs typeface="Times New Roman"/>
              </a:rPr>
              <a:t>Most vulnerable refugees</a:t>
            </a:r>
          </a:p>
          <a:p>
            <a:pPr marL="285750" indent="-285750">
              <a:buFont typeface="Arial" panose="020B0604020202020204" pitchFamily="34" charset="0"/>
              <a:buChar char="•"/>
            </a:pPr>
            <a:r>
              <a:rPr lang="en-GB" dirty="0">
                <a:solidFill>
                  <a:srgbClr val="202124"/>
                </a:solidFill>
                <a:latin typeface="Calibri"/>
                <a:ea typeface="Arial" panose="020B0604020202020204" pitchFamily="34" charset="0"/>
                <a:cs typeface="Times New Roman"/>
              </a:rPr>
              <a:t>No chance of retuning to their home nation</a:t>
            </a:r>
          </a:p>
          <a:p>
            <a:pPr marL="285750" indent="-285750">
              <a:buFont typeface="Arial" panose="020B0604020202020204" pitchFamily="34" charset="0"/>
              <a:buChar char="•"/>
            </a:pPr>
            <a:r>
              <a:rPr lang="en-GB" dirty="0">
                <a:solidFill>
                  <a:srgbClr val="202124"/>
                </a:solidFill>
                <a:latin typeface="Calibri"/>
                <a:ea typeface="Arial" panose="020B0604020202020204" pitchFamily="34" charset="0"/>
                <a:cs typeface="Times New Roman"/>
              </a:rPr>
              <a:t>Have official refugee status</a:t>
            </a: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r>
              <a:rPr lang="en-GB" b="1" dirty="0"/>
              <a:t>1,101</a:t>
            </a:r>
            <a:r>
              <a:rPr lang="en-GB" dirty="0"/>
              <a:t> refugees have been resettled through the UK Resettlement scheme (Sept 21-22)</a:t>
            </a:r>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p:txBody>
      </p:sp>
      <p:pic>
        <p:nvPicPr>
          <p:cNvPr id="9218" name="Picture 2" descr="UNHCR - UNHCR opens new camp amid spike in Mosul displacement">
            <a:extLst>
              <a:ext uri="{FF2B5EF4-FFF2-40B4-BE49-F238E27FC236}">
                <a16:creationId xmlns:a16="http://schemas.microsoft.com/office/drawing/2014/main" id="{9E63A7EB-9308-DC11-DC9D-F526DF6AD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595" y="842963"/>
            <a:ext cx="604332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4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kern="1200" dirty="0">
                <a:solidFill>
                  <a:schemeClr val="tx1"/>
                </a:solidFill>
                <a:latin typeface="+mj-lt"/>
                <a:ea typeface="+mj-ea"/>
                <a:cs typeface="+mj-cs"/>
              </a:rPr>
              <a:t>Mand</a:t>
            </a:r>
            <a:r>
              <a:rPr lang="en-US" sz="4800" b="1" dirty="0"/>
              <a:t>ate Resettlement Scheme</a:t>
            </a:r>
            <a:endParaRPr lang="en-US" sz="4800" b="1" kern="1200" dirty="0">
              <a:solidFill>
                <a:schemeClr val="tx1"/>
              </a:solidFill>
              <a:latin typeface="+mj-lt"/>
              <a:ea typeface="+mj-ea"/>
              <a:cs typeface="+mj-cs"/>
            </a:endParaRPr>
          </a:p>
        </p:txBody>
      </p:sp>
      <p:sp>
        <p:nvSpPr>
          <p:cNvPr id="10260" name="Rectangle 1024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1" name="Rectangle 102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793660" y="2599509"/>
            <a:ext cx="4827641" cy="3639450"/>
          </a:xfrm>
        </p:spPr>
        <p:txBody>
          <a:bodyPr vert="horz" lIns="91440" tIns="45720" rIns="91440" bIns="45720" rtlCol="0" anchor="ctr">
            <a:noAutofit/>
          </a:bodyPr>
          <a:lstStyle/>
          <a:p>
            <a:r>
              <a:rPr lang="en-GB" sz="1800" dirty="0">
                <a:solidFill>
                  <a:srgbClr val="242424"/>
                </a:solidFill>
                <a:effectLst/>
              </a:rPr>
              <a:t>The Mandate Resettlement Scheme is a global scheme and resettles recognised refugees with a close family member in the UK who is willing to accommodate them</a:t>
            </a:r>
          </a:p>
          <a:p>
            <a:r>
              <a:rPr lang="en-GB" sz="1800" dirty="0">
                <a:solidFill>
                  <a:srgbClr val="242424"/>
                </a:solidFill>
                <a:effectLst/>
              </a:rPr>
              <a:t>The refugee must be a minor child, spouse, or parent or grandparent aged over 65 of someone settled in the</a:t>
            </a:r>
            <a:br>
              <a:rPr lang="en-GB" sz="1800" dirty="0"/>
            </a:br>
            <a:r>
              <a:rPr lang="en-GB" sz="1800" dirty="0">
                <a:solidFill>
                  <a:srgbClr val="242424"/>
                </a:solidFill>
                <a:effectLst/>
              </a:rPr>
              <a:t>UK</a:t>
            </a:r>
          </a:p>
          <a:p>
            <a:r>
              <a:rPr lang="en-GB" sz="1800" dirty="0">
                <a:solidFill>
                  <a:srgbClr val="242424"/>
                </a:solidFill>
              </a:rPr>
              <a:t>Very little awareness of this scheme </a:t>
            </a:r>
            <a:endParaRPr lang="en-US" sz="1800" dirty="0"/>
          </a:p>
          <a:p>
            <a:r>
              <a:rPr lang="en-US" sz="1800" b="1" dirty="0"/>
              <a:t>Six people have been issued a visa under this scheme in the last 12 months</a:t>
            </a:r>
          </a:p>
        </p:txBody>
      </p:sp>
      <p:sp>
        <p:nvSpPr>
          <p:cNvPr id="10262" name="Rectangle 1025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U: Let child refugees reunite with family">
            <a:extLst>
              <a:ext uri="{FF2B5EF4-FFF2-40B4-BE49-F238E27FC236}">
                <a16:creationId xmlns:a16="http://schemas.microsoft.com/office/drawing/2014/main" id="{66BE0B28-F218-AAB0-DB17-C5F07F978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523" y="2479040"/>
            <a:ext cx="5753006" cy="38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4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2" name="Rectangle 8211">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FDDB81-3874-3E66-1FDF-A9058D0754C4}"/>
              </a:ext>
            </a:extLst>
          </p:cNvPr>
          <p:cNvSpPr>
            <a:spLocks noGrp="1"/>
          </p:cNvSpPr>
          <p:nvPr>
            <p:ph type="title"/>
          </p:nvPr>
        </p:nvSpPr>
        <p:spPr>
          <a:xfrm>
            <a:off x="6761218" y="525982"/>
            <a:ext cx="4760780" cy="1200361"/>
          </a:xfrm>
        </p:spPr>
        <p:txBody>
          <a:bodyPr vert="horz" lIns="91440" tIns="45720" rIns="91440" bIns="45720" rtlCol="0" anchor="b">
            <a:normAutofit/>
          </a:bodyPr>
          <a:lstStyle/>
          <a:p>
            <a:r>
              <a:rPr lang="en-US" sz="3600" b="1" kern="1200">
                <a:solidFill>
                  <a:schemeClr val="tx1"/>
                </a:solidFill>
                <a:latin typeface="+mj-lt"/>
                <a:ea typeface="+mj-ea"/>
                <a:cs typeface="+mj-cs"/>
              </a:rPr>
              <a:t>Community sponsorship</a:t>
            </a:r>
          </a:p>
        </p:txBody>
      </p:sp>
      <p:sp>
        <p:nvSpPr>
          <p:cNvPr id="8214" name="Rectangle 82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6" name="Rectangle 82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icture containing map&#10;&#10;Description automatically generated">
            <a:extLst>
              <a:ext uri="{FF2B5EF4-FFF2-40B4-BE49-F238E27FC236}">
                <a16:creationId xmlns:a16="http://schemas.microsoft.com/office/drawing/2014/main" id="{3F62FFCB-ED4B-EE2A-893F-9584615428F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414" r="2414"/>
          <a:stretch>
            <a:fillRect/>
          </a:stretch>
        </p:blipFill>
        <p:spPr>
          <a:xfrm>
            <a:off x="576244" y="1090585"/>
            <a:ext cx="5628018" cy="4443959"/>
          </a:xfrm>
          <a:prstGeom prst="rect">
            <a:avLst/>
          </a:prstGeom>
        </p:spPr>
      </p:pic>
      <p:sp>
        <p:nvSpPr>
          <p:cNvPr id="8218" name="Rectangle 82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7239012" y="2031101"/>
            <a:ext cx="4282984" cy="3511943"/>
          </a:xfrm>
        </p:spPr>
        <p:txBody>
          <a:bodyPr vert="horz" lIns="91440" tIns="45720" rIns="91440" bIns="45720" rtlCol="0" anchor="ctr">
            <a:normAutofit/>
          </a:bodyPr>
          <a:lstStyle/>
          <a:p>
            <a:r>
              <a:rPr lang="en-US" sz="1800" dirty="0"/>
              <a:t>Companion scheme to UKRS</a:t>
            </a:r>
          </a:p>
          <a:p>
            <a:r>
              <a:rPr lang="en-US" sz="1800" dirty="0"/>
              <a:t>Community-led welcome based on group forming and working together to bring a refugee family to the UK</a:t>
            </a:r>
          </a:p>
          <a:p>
            <a:r>
              <a:rPr lang="en-US" sz="1800" dirty="0"/>
              <a:t>Community applies to local authority and Home Office to welcome family </a:t>
            </a:r>
          </a:p>
          <a:p>
            <a:r>
              <a:rPr lang="en-US" sz="1800" dirty="0"/>
              <a:t>Refugee family are provided with access </a:t>
            </a:r>
          </a:p>
          <a:p>
            <a:r>
              <a:rPr lang="en-US" sz="1800" dirty="0"/>
              <a:t>300 groups have welcomes 852 refugees since the scheme launched </a:t>
            </a:r>
          </a:p>
          <a:p>
            <a:r>
              <a:rPr lang="en-US" sz="1800" dirty="0"/>
              <a:t>284 people have </a:t>
            </a:r>
            <a:r>
              <a:rPr lang="en-US" sz="1800"/>
              <a:t>arrived since January 2022</a:t>
            </a:r>
            <a:endParaRPr lang="en-US" sz="1800" dirty="0"/>
          </a:p>
        </p:txBody>
      </p:sp>
      <p:sp>
        <p:nvSpPr>
          <p:cNvPr id="8220" name="Rectangle 82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92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4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Displaced Talent Mobility Visa </a:t>
            </a:r>
          </a:p>
        </p:txBody>
      </p:sp>
      <p:sp>
        <p:nvSpPr>
          <p:cNvPr id="10260" name="Rectangle 1024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1" name="Rectangle 102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793660" y="2599509"/>
            <a:ext cx="4827641" cy="3639450"/>
          </a:xfrm>
        </p:spPr>
        <p:txBody>
          <a:bodyPr vert="horz" lIns="91440" tIns="45720" rIns="91440" bIns="45720" rtlCol="0" anchor="ctr">
            <a:noAutofit/>
          </a:bodyPr>
          <a:lstStyle/>
          <a:p>
            <a:r>
              <a:rPr lang="en-US" sz="2000"/>
              <a:t>Displaced people need a job offer from a licensed sponsor</a:t>
            </a:r>
          </a:p>
          <a:p>
            <a:r>
              <a:rPr lang="en-US" sz="2000"/>
              <a:t>Minimum salary level &amp; English language requirements must  be met</a:t>
            </a:r>
          </a:p>
          <a:p>
            <a:r>
              <a:rPr lang="en-US" sz="2000"/>
              <a:t>The visa will last for five years and can lead to settlement </a:t>
            </a:r>
          </a:p>
          <a:p>
            <a:r>
              <a:rPr lang="en-US" sz="2000"/>
              <a:t>It is possible to change employers once in the UK</a:t>
            </a:r>
          </a:p>
          <a:p>
            <a:r>
              <a:rPr lang="en-US" sz="2000"/>
              <a:t>Eligible family members will be able to come too</a:t>
            </a:r>
          </a:p>
          <a:p>
            <a:r>
              <a:rPr lang="en-US" sz="2000"/>
              <a:t>Looking to bring 750 skilled refugees to the UK over five years</a:t>
            </a:r>
            <a:endParaRPr lang="en-US"/>
          </a:p>
        </p:txBody>
      </p:sp>
      <p:pic>
        <p:nvPicPr>
          <p:cNvPr id="10242" name="Picture 2" descr="NHS England — North West » NHS Refugee Support Programme providing  opportunity for a 'new life' to skilled nursing staff">
            <a:extLst>
              <a:ext uri="{FF2B5EF4-FFF2-40B4-BE49-F238E27FC236}">
                <a16:creationId xmlns:a16="http://schemas.microsoft.com/office/drawing/2014/main" id="{70704F31-533D-BD79-F777-B3574972A2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8220" y="2484255"/>
            <a:ext cx="4844613" cy="3714244"/>
          </a:xfrm>
          <a:prstGeom prst="rect">
            <a:avLst/>
          </a:prstGeom>
          <a:noFill/>
          <a:extLst>
            <a:ext uri="{909E8E84-426E-40DD-AFC4-6F175D3DCCD1}">
              <a14:hiddenFill xmlns:a14="http://schemas.microsoft.com/office/drawing/2010/main">
                <a:solidFill>
                  <a:srgbClr val="FFFFFF"/>
                </a:solidFill>
              </a14:hiddenFill>
            </a:ext>
          </a:extLst>
        </p:spPr>
      </p:pic>
      <p:sp>
        <p:nvSpPr>
          <p:cNvPr id="10262" name="Rectangle 1025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29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i="1"/>
              <a:t>Conclusions </a:t>
            </a:r>
          </a:p>
        </p:txBody>
      </p:sp>
      <p:grpSp>
        <p:nvGrpSpPr>
          <p:cNvPr id="16"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590719" y="2251755"/>
            <a:ext cx="4559425" cy="4058335"/>
          </a:xfrm>
        </p:spPr>
        <p:txBody>
          <a:bodyPr vert="horz" lIns="91440" tIns="45720" rIns="91440" bIns="45720" rtlCol="0" anchor="ctr">
            <a:normAutofit/>
          </a:bodyPr>
          <a:lstStyle/>
          <a:p>
            <a:endParaRPr lang="en-GB">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effectLst/>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411BFD-9481-D8C4-A09E-863FEC1827FB}"/>
              </a:ext>
            </a:extLst>
          </p:cNvPr>
          <p:cNvSpPr txBox="1"/>
          <p:nvPr/>
        </p:nvSpPr>
        <p:spPr>
          <a:xfrm>
            <a:off x="355196" y="2251756"/>
            <a:ext cx="4607569" cy="4247317"/>
          </a:xfrm>
          <a:prstGeom prst="rect">
            <a:avLst/>
          </a:prstGeom>
          <a:noFill/>
        </p:spPr>
        <p:txBody>
          <a:bodyPr wrap="square" lIns="91440" tIns="45720" rIns="91440" bIns="45720" anchor="t">
            <a:spAutoFit/>
          </a:bodyPr>
          <a:lstStyle/>
          <a:p>
            <a:r>
              <a:rPr lang="en-GB" dirty="0">
                <a:solidFill>
                  <a:srgbClr val="202124"/>
                </a:solidFill>
                <a:latin typeface="Calibri"/>
                <a:ea typeface="Arial" panose="020B0604020202020204" pitchFamily="34" charset="0"/>
                <a:cs typeface="Times New Roman"/>
              </a:rPr>
              <a:t>Complex picture – even experts are confused!</a:t>
            </a: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r>
              <a:rPr lang="en-GB" dirty="0">
                <a:solidFill>
                  <a:srgbClr val="202124"/>
                </a:solidFill>
                <a:latin typeface="Calibri"/>
                <a:ea typeface="Arial" panose="020B0604020202020204" pitchFamily="34" charset="0"/>
                <a:cs typeface="Times New Roman"/>
              </a:rPr>
              <a:t>Most routes are </a:t>
            </a:r>
            <a:r>
              <a:rPr lang="en-GB" b="1" dirty="0">
                <a:solidFill>
                  <a:srgbClr val="202124"/>
                </a:solidFill>
                <a:latin typeface="Calibri"/>
                <a:ea typeface="Arial" panose="020B0604020202020204" pitchFamily="34" charset="0"/>
                <a:cs typeface="Times New Roman"/>
              </a:rPr>
              <a:t>very specific </a:t>
            </a:r>
            <a:r>
              <a:rPr lang="en-GB" dirty="0">
                <a:solidFill>
                  <a:srgbClr val="202124"/>
                </a:solidFill>
                <a:latin typeface="Calibri"/>
                <a:ea typeface="Arial" panose="020B0604020202020204" pitchFamily="34" charset="0"/>
                <a:cs typeface="Times New Roman"/>
              </a:rPr>
              <a:t>with few people eligible to apply</a:t>
            </a: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r>
              <a:rPr lang="en-GB" dirty="0">
                <a:solidFill>
                  <a:srgbClr val="202124"/>
                </a:solidFill>
                <a:latin typeface="Calibri"/>
                <a:ea typeface="Arial" panose="020B0604020202020204" pitchFamily="34" charset="0"/>
                <a:cs typeface="Times New Roman"/>
              </a:rPr>
              <a:t>Genuine refugees have very few pathways to access safety</a:t>
            </a: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r>
              <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rPr>
              <a:t>Planned, organised routes to safety provide comfort for communities </a:t>
            </a: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r>
              <a:rPr lang="en-GB" dirty="0">
                <a:solidFill>
                  <a:srgbClr val="202124"/>
                </a:solidFill>
                <a:latin typeface="Calibri"/>
                <a:ea typeface="Arial" panose="020B0604020202020204" pitchFamily="34" charset="0"/>
                <a:cs typeface="Times New Roman"/>
              </a:rPr>
              <a:t>We can capture the learning and harness community desire to support refugees </a:t>
            </a:r>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a:p>
            <a:endParaRPr lang="en-GB" dirty="0">
              <a:solidFill>
                <a:srgbClr val="202124"/>
              </a:solidFill>
              <a:latin typeface="Calibri" panose="020F0502020204030204" pitchFamily="34" charset="0"/>
              <a:ea typeface="Arial" panose="020B06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57552E-FF25-C5E5-D7A1-460DC73795A0}"/>
              </a:ext>
            </a:extLst>
          </p:cNvPr>
          <p:cNvPicPr>
            <a:picLocks noChangeAspect="1"/>
          </p:cNvPicPr>
          <p:nvPr/>
        </p:nvPicPr>
        <p:blipFill>
          <a:blip r:embed="rId3"/>
          <a:stretch>
            <a:fillRect/>
          </a:stretch>
        </p:blipFill>
        <p:spPr>
          <a:xfrm>
            <a:off x="6905898" y="1102385"/>
            <a:ext cx="3879136" cy="4998335"/>
          </a:xfrm>
          <a:prstGeom prst="rect">
            <a:avLst/>
          </a:prstGeom>
        </p:spPr>
      </p:pic>
    </p:spTree>
    <p:extLst>
      <p:ext uri="{BB962C8B-B14F-4D97-AF65-F5344CB8AC3E}">
        <p14:creationId xmlns:p14="http://schemas.microsoft.com/office/powerpoint/2010/main" val="222450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485C-DB91-7D61-5258-7A4C7C4127F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kern="1200">
                <a:latin typeface="+mj-lt"/>
                <a:ea typeface="+mj-ea"/>
                <a:cs typeface="+mj-cs"/>
              </a:rPr>
              <a:t>Safe and Legal routes to the UK</a:t>
            </a:r>
          </a:p>
        </p:txBody>
      </p:sp>
      <p:sp>
        <p:nvSpPr>
          <p:cNvPr id="3" name="Subtitle 2">
            <a:extLst>
              <a:ext uri="{FF2B5EF4-FFF2-40B4-BE49-F238E27FC236}">
                <a16:creationId xmlns:a16="http://schemas.microsoft.com/office/drawing/2014/main" id="{03435CB2-70B6-74C5-3273-7A4593260495}"/>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en-US" sz="3200" kern="1200">
                <a:latin typeface="+mn-lt"/>
                <a:ea typeface="+mn-ea"/>
                <a:cs typeface="+mn-cs"/>
              </a:rPr>
              <a:t>Emma Harrison</a:t>
            </a:r>
          </a:p>
          <a:p>
            <a:pPr marL="0" indent="0">
              <a:buNone/>
            </a:pPr>
            <a:r>
              <a:rPr lang="en-US" sz="3200"/>
              <a:t>Strategy Director, Reset</a:t>
            </a:r>
            <a:endParaRPr lang="en-US" sz="3200" kern="1200">
              <a:latin typeface="+mn-lt"/>
              <a:ea typeface="+mn-ea"/>
              <a:cs typeface="+mn-cs"/>
            </a:endParaRPr>
          </a:p>
        </p:txBody>
      </p:sp>
      <p:pic>
        <p:nvPicPr>
          <p:cNvPr id="4" name="Picture 2">
            <a:extLst>
              <a:ext uri="{FF2B5EF4-FFF2-40B4-BE49-F238E27FC236}">
                <a16:creationId xmlns:a16="http://schemas.microsoft.com/office/drawing/2014/main" id="{E4C7DCA9-BC7A-3AC5-E914-A06FB23C6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15" r="18201"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0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0" name="Rectangle 1059">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2" name="Group 106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63" name="Rectangle 106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7" name="Rectangle 106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8485C-DB91-7D61-5258-7A4C7C4127F5}"/>
              </a:ext>
            </a:extLst>
          </p:cNvPr>
          <p:cNvSpPr>
            <a:spLocks noGrp="1"/>
          </p:cNvSpPr>
          <p:nvPr>
            <p:ph type="title"/>
          </p:nvPr>
        </p:nvSpPr>
        <p:spPr>
          <a:xfrm>
            <a:off x="1043631" y="873940"/>
            <a:ext cx="4928291" cy="862369"/>
          </a:xfrm>
        </p:spPr>
        <p:txBody>
          <a:bodyPr vert="horz" lIns="91440" tIns="45720" rIns="91440" bIns="45720" rtlCol="0" anchor="ctr">
            <a:normAutofit/>
          </a:bodyPr>
          <a:lstStyle/>
          <a:p>
            <a:r>
              <a:rPr lang="en-US" sz="3600" b="1" kern="1200">
                <a:latin typeface="+mj-lt"/>
                <a:ea typeface="+mj-ea"/>
                <a:cs typeface="+mj-cs"/>
              </a:rPr>
              <a:t>About us</a:t>
            </a:r>
          </a:p>
        </p:txBody>
      </p:sp>
      <p:sp>
        <p:nvSpPr>
          <p:cNvPr id="7" name="Content Placeholder 6">
            <a:extLst>
              <a:ext uri="{FF2B5EF4-FFF2-40B4-BE49-F238E27FC236}">
                <a16:creationId xmlns:a16="http://schemas.microsoft.com/office/drawing/2014/main" id="{77EBE397-5005-F3A4-589B-F84390E05773}"/>
              </a:ext>
            </a:extLst>
          </p:cNvPr>
          <p:cNvSpPr>
            <a:spLocks noGrp="1"/>
          </p:cNvSpPr>
          <p:nvPr>
            <p:ph idx="1"/>
          </p:nvPr>
        </p:nvSpPr>
        <p:spPr>
          <a:xfrm>
            <a:off x="980293" y="2524727"/>
            <a:ext cx="4991629" cy="3677123"/>
          </a:xfrm>
        </p:spPr>
        <p:txBody>
          <a:bodyPr vert="horz" lIns="91440" tIns="45720" rIns="91440" bIns="45720" rtlCol="0" anchor="ctr">
            <a:normAutofit/>
          </a:bodyPr>
          <a:lstStyle/>
          <a:p>
            <a:pPr marL="0" indent="0">
              <a:buNone/>
            </a:pPr>
            <a:r>
              <a:rPr lang="en-GB" sz="1700"/>
              <a:t>Formed in 2018 to grow the </a:t>
            </a:r>
            <a:r>
              <a:rPr lang="en-GB" sz="1700">
                <a:hlinkClick r:id="rId2"/>
              </a:rPr>
              <a:t>Community Sponsorship</a:t>
            </a:r>
            <a:r>
              <a:rPr lang="en-GB" sz="1700"/>
              <a:t> movement in the UK. </a:t>
            </a:r>
            <a:br>
              <a:rPr lang="en-GB" sz="1700"/>
            </a:br>
            <a:endParaRPr lang="en-GB" sz="1700"/>
          </a:p>
          <a:p>
            <a:pPr marL="0" indent="0">
              <a:buNone/>
            </a:pPr>
            <a:r>
              <a:rPr lang="en-GB" sz="1700"/>
              <a:t>So far, we’ve supported more than 300 community groups to welcome over 800 refugees.</a:t>
            </a:r>
            <a:br>
              <a:rPr lang="en-GB" sz="1700"/>
            </a:br>
            <a:endParaRPr lang="en-GB" sz="1700"/>
          </a:p>
          <a:p>
            <a:pPr marL="0" indent="0">
              <a:buNone/>
            </a:pPr>
            <a:r>
              <a:rPr lang="en-GB" sz="1700" kern="1200">
                <a:latin typeface="+mn-lt"/>
                <a:ea typeface="+mn-ea"/>
                <a:cs typeface="+mn-cs"/>
              </a:rPr>
              <a:t>Deliver a matching service as part of Homes for Ukraine</a:t>
            </a:r>
          </a:p>
          <a:p>
            <a:pPr marL="0" indent="0">
              <a:buNone/>
            </a:pPr>
            <a:endParaRPr lang="en-GB" sz="1700"/>
          </a:p>
          <a:p>
            <a:pPr marL="0" indent="0">
              <a:buNone/>
            </a:pPr>
            <a:r>
              <a:rPr lang="en-GB" sz="1700" kern="1200">
                <a:latin typeface="+mn-lt"/>
                <a:ea typeface="+mn-ea"/>
                <a:cs typeface="+mn-cs"/>
              </a:rPr>
              <a:t>Piloted a scheme to bring refugee nurses to the UK </a:t>
            </a:r>
          </a:p>
          <a:p>
            <a:pPr marL="0" indent="0">
              <a:buNone/>
            </a:pPr>
            <a:endParaRPr lang="en-GB" sz="1700"/>
          </a:p>
          <a:p>
            <a:pPr marL="0" indent="0">
              <a:buNone/>
            </a:pPr>
            <a:r>
              <a:rPr lang="en-GB" sz="1700" kern="1200">
                <a:latin typeface="+mn-lt"/>
                <a:ea typeface="+mn-ea"/>
                <a:cs typeface="+mn-cs"/>
              </a:rPr>
              <a:t>Funded by the Home Office, DLUHC and philanthropy</a:t>
            </a:r>
          </a:p>
          <a:p>
            <a:pPr marL="0" indent="0">
              <a:buNone/>
            </a:pPr>
            <a:endParaRPr lang="en-GB" sz="1700" kern="1200">
              <a:latin typeface="+mn-lt"/>
              <a:ea typeface="+mn-ea"/>
              <a:cs typeface="+mn-cs"/>
            </a:endParaRPr>
          </a:p>
          <a:p>
            <a:pPr marL="0" indent="0">
              <a:buNone/>
            </a:pPr>
            <a:endParaRPr lang="en-US" sz="1700" kern="1200">
              <a:latin typeface="+mn-lt"/>
              <a:ea typeface="+mn-ea"/>
              <a:cs typeface="+mn-cs"/>
            </a:endParaRPr>
          </a:p>
        </p:txBody>
      </p:sp>
      <p:sp>
        <p:nvSpPr>
          <p:cNvPr id="1069" name="Rectangle 1068">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732FAC3-7AF6-B3C7-3C4D-E5BC4E1C38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85" r="-1" b="15221"/>
          <a:stretch/>
        </p:blipFill>
        <p:spPr bwMode="auto">
          <a:xfrm>
            <a:off x="6841066" y="1009293"/>
            <a:ext cx="4305905" cy="1982402"/>
          </a:xfrm>
          <a:prstGeom prst="rect">
            <a:avLst/>
          </a:prstGeom>
          <a:noFill/>
          <a:extLst>
            <a:ext uri="{909E8E84-426E-40DD-AFC4-6F175D3DCCD1}">
              <a14:hiddenFill xmlns:a14="http://schemas.microsoft.com/office/drawing/2010/main">
                <a:solidFill>
                  <a:srgbClr val="FFFFFF"/>
                </a:solidFill>
              </a14:hiddenFill>
            </a:ext>
          </a:extLst>
        </p:spPr>
      </p:pic>
      <p:sp>
        <p:nvSpPr>
          <p:cNvPr id="1071" name="Rectangle 1070">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together&#10;&#10;Description automatically generated with medium confidence">
            <a:extLst>
              <a:ext uri="{FF2B5EF4-FFF2-40B4-BE49-F238E27FC236}">
                <a16:creationId xmlns:a16="http://schemas.microsoft.com/office/drawing/2014/main" id="{477DC5DB-FFC9-1D8A-F299-6756347DB456}"/>
              </a:ext>
            </a:extLst>
          </p:cNvPr>
          <p:cNvPicPr>
            <a:picLocks noChangeAspect="1"/>
          </p:cNvPicPr>
          <p:nvPr/>
        </p:nvPicPr>
        <p:blipFill rotWithShape="1">
          <a:blip r:embed="rId4">
            <a:extLst>
              <a:ext uri="{28A0092B-C50C-407E-A947-70E740481C1C}">
                <a14:useLocalDpi xmlns:a14="http://schemas.microsoft.com/office/drawing/2010/main" val="0"/>
              </a:ext>
            </a:extLst>
          </a:blip>
          <a:srcRect t="11049" r="-2" b="19977"/>
          <a:stretch/>
        </p:blipFill>
        <p:spPr>
          <a:xfrm>
            <a:off x="6841066" y="3871046"/>
            <a:ext cx="4305905" cy="1982404"/>
          </a:xfrm>
          <a:prstGeom prst="rect">
            <a:avLst/>
          </a:prstGeom>
        </p:spPr>
      </p:pic>
      <p:cxnSp>
        <p:nvCxnSpPr>
          <p:cNvPr id="1073" name="Straight Connector 107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a:t>Global context </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idx="1"/>
          </p:nvPr>
        </p:nvSpPr>
        <p:spPr>
          <a:xfrm>
            <a:off x="793660" y="2599509"/>
            <a:ext cx="10143668" cy="3435531"/>
          </a:xfrm>
        </p:spPr>
        <p:txBody>
          <a:bodyPr vert="horz" lIns="91440" tIns="45720" rIns="91440" bIns="45720" rtlCol="0" anchor="ctr">
            <a:normAutofit fontScale="92500" lnSpcReduction="10000"/>
          </a:bodyPr>
          <a:lstStyle/>
          <a:p>
            <a:r>
              <a:rPr lang="en-GB" sz="2400" dirty="0"/>
              <a:t>103 MILLION forcibly displaced people worldwide</a:t>
            </a:r>
          </a:p>
          <a:p>
            <a:r>
              <a:rPr lang="en-GB" sz="2400" b="0" i="0" dirty="0">
                <a:solidFill>
                  <a:srgbClr val="000000"/>
                </a:solidFill>
                <a:effectLst/>
              </a:rPr>
              <a:t>Just three countries--Turkey, Colombia and Pakistan--host a quarter of the world’s refugees</a:t>
            </a:r>
          </a:p>
          <a:p>
            <a:r>
              <a:rPr lang="en-GB" sz="2400" b="1" dirty="0">
                <a:solidFill>
                  <a:srgbClr val="000000"/>
                </a:solidFill>
              </a:rPr>
              <a:t>UK takes considerably less than 1% of the worlds refugee population</a:t>
            </a:r>
          </a:p>
          <a:p>
            <a:pPr marL="0" indent="0">
              <a:buNone/>
            </a:pPr>
            <a:r>
              <a:rPr lang="en-GB" sz="2400" b="1" i="1" dirty="0"/>
              <a:t>Asylum in the UK</a:t>
            </a:r>
          </a:p>
          <a:p>
            <a:r>
              <a:rPr lang="en-GB" sz="2400" dirty="0"/>
              <a:t>Albania was the top nationality claiming asylum in the UK in the year ending September 2022 with 13,650 asylum claims. Iran is now second, after being the first every year since 2016.</a:t>
            </a:r>
          </a:p>
          <a:p>
            <a:pPr lvl="1"/>
            <a:r>
              <a:rPr lang="en-GB" sz="2000" dirty="0"/>
              <a:t>The top five countries of nationality for asylum applications were:  Albania  (13,650), Iran (9,652), Afghanistan (6,644) Iraq (6,333) and Syria (4,143).</a:t>
            </a:r>
          </a:p>
          <a:p>
            <a:endParaRPr lang="en-US" sz="2400" dirty="0"/>
          </a:p>
        </p:txBody>
      </p:sp>
    </p:spTree>
    <p:extLst>
      <p:ext uri="{BB962C8B-B14F-4D97-AF65-F5344CB8AC3E}">
        <p14:creationId xmlns:p14="http://schemas.microsoft.com/office/powerpoint/2010/main" val="391270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Current safe routes</a:t>
            </a:r>
          </a:p>
        </p:txBody>
      </p:sp>
      <p:grpSp>
        <p:nvGrpSpPr>
          <p:cNvPr id="2079" name="Group 207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80" name="Rectangle 207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3" name="Rectangle 208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590719" y="2330505"/>
            <a:ext cx="4559425" cy="3979585"/>
          </a:xfrm>
        </p:spPr>
        <p:txBody>
          <a:bodyPr vert="horz" lIns="91440" tIns="45720" rIns="91440" bIns="45720" rtlCol="0" anchor="ctr">
            <a:normAutofit fontScale="92500" lnSpcReduction="20000"/>
          </a:bodyPr>
          <a:lstStyle/>
          <a:p>
            <a:pPr marL="342900" indent="-228600">
              <a:buFont typeface="Arial" panose="020B0604020202020204" pitchFamily="34" charset="0"/>
              <a:buChar char="•"/>
            </a:pPr>
            <a:r>
              <a:rPr lang="en-US" sz="1800" dirty="0"/>
              <a:t>Homes for Ukraine</a:t>
            </a:r>
            <a:br>
              <a:rPr lang="en-US" sz="1800" dirty="0"/>
            </a:br>
            <a:endParaRPr lang="en-US" sz="1800" dirty="0"/>
          </a:p>
          <a:p>
            <a:pPr marL="342900" indent="-228600">
              <a:buFont typeface="Arial" panose="020B0604020202020204" pitchFamily="34" charset="0"/>
              <a:buChar char="•"/>
            </a:pPr>
            <a:r>
              <a:rPr lang="en-US" sz="1800" dirty="0"/>
              <a:t>Hong Kong British Nationals (Overseas) Visa</a:t>
            </a:r>
            <a:br>
              <a:rPr lang="en-US" sz="1800" dirty="0"/>
            </a:br>
            <a:endParaRPr lang="en-US" sz="1800" dirty="0">
              <a:cs typeface="Calibri"/>
            </a:endParaRPr>
          </a:p>
          <a:p>
            <a:pPr marL="342900" indent="-228600">
              <a:buFont typeface="Arial" panose="020B0604020202020204" pitchFamily="34" charset="0"/>
              <a:buChar char="•"/>
            </a:pPr>
            <a:r>
              <a:rPr lang="en-US" sz="1800" dirty="0">
                <a:effectLst/>
              </a:rPr>
              <a:t>Afghan Relocations and Assistance Policy </a:t>
            </a:r>
            <a:br>
              <a:rPr lang="en-US" sz="1800" dirty="0"/>
            </a:br>
            <a:endParaRPr lang="en-US" sz="1800" dirty="0">
              <a:effectLst/>
            </a:endParaRPr>
          </a:p>
          <a:p>
            <a:pPr marL="342900" indent="-228600">
              <a:buFont typeface="Arial" panose="020B0604020202020204" pitchFamily="34" charset="0"/>
              <a:buChar char="•"/>
            </a:pPr>
            <a:r>
              <a:rPr lang="en-US" sz="1800" dirty="0"/>
              <a:t>Afghan Citizens Resettlement Scheme</a:t>
            </a:r>
            <a:br>
              <a:rPr lang="en-US" sz="1800" dirty="0"/>
            </a:br>
            <a:endParaRPr lang="en-US" sz="1800" dirty="0"/>
          </a:p>
          <a:p>
            <a:pPr marL="342900" indent="-228600">
              <a:buFont typeface="Arial" panose="020B0604020202020204" pitchFamily="34" charset="0"/>
              <a:buChar char="•"/>
            </a:pPr>
            <a:r>
              <a:rPr lang="en-US" sz="1800" dirty="0"/>
              <a:t>United Kingdom Resettlement Scheme</a:t>
            </a:r>
            <a:br>
              <a:rPr lang="en-US" sz="1800" dirty="0"/>
            </a:br>
            <a:r>
              <a:rPr lang="en-US" sz="1800" dirty="0"/>
              <a:t> </a:t>
            </a:r>
          </a:p>
          <a:p>
            <a:pPr marL="342900" indent="-228600">
              <a:buFont typeface="Arial" panose="020B0604020202020204" pitchFamily="34" charset="0"/>
              <a:buChar char="•"/>
            </a:pPr>
            <a:r>
              <a:rPr lang="en-US" sz="1800" dirty="0"/>
              <a:t>Mandate Resettlement Scheme</a:t>
            </a:r>
            <a:br>
              <a:rPr lang="en-US" sz="1800" dirty="0"/>
            </a:br>
            <a:endParaRPr lang="en-US" sz="1800" dirty="0">
              <a:effectLst/>
            </a:endParaRPr>
          </a:p>
          <a:p>
            <a:pPr marL="342900" indent="-228600">
              <a:buFont typeface="Arial" panose="020B0604020202020204" pitchFamily="34" charset="0"/>
              <a:buChar char="•"/>
            </a:pPr>
            <a:r>
              <a:rPr lang="en-US" sz="1800" dirty="0"/>
              <a:t>Community Sponsorship</a:t>
            </a:r>
            <a:br>
              <a:rPr lang="en-US" sz="1800" dirty="0"/>
            </a:br>
            <a:endParaRPr lang="en-US" sz="1800" dirty="0"/>
          </a:p>
          <a:p>
            <a:pPr marL="342900" indent="-228600">
              <a:buFont typeface="Arial" panose="020B0604020202020204" pitchFamily="34" charset="0"/>
              <a:buChar char="•"/>
            </a:pPr>
            <a:r>
              <a:rPr lang="en-US" sz="1800" dirty="0"/>
              <a:t>Displaced Talent Visa Scheme</a:t>
            </a:r>
            <a:br>
              <a:rPr lang="en-US" sz="1400" dirty="0"/>
            </a:br>
            <a:endParaRPr lang="en-US" sz="1400" dirty="0"/>
          </a:p>
        </p:txBody>
      </p:sp>
      <p:sp>
        <p:nvSpPr>
          <p:cNvPr id="2085" name="Rectangle 208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208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K criticised over Ukraine refugee scheme, says 500 visas issued so far |  Reuters">
            <a:extLst>
              <a:ext uri="{FF2B5EF4-FFF2-40B4-BE49-F238E27FC236}">
                <a16:creationId xmlns:a16="http://schemas.microsoft.com/office/drawing/2014/main" id="{824E91AD-D19E-179D-A47F-CF4791338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64" r="1228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8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Homes for Ukraine </a:t>
            </a:r>
          </a:p>
        </p:txBody>
      </p:sp>
      <p:sp>
        <p:nvSpPr>
          <p:cNvPr id="1056" name="Rectangle 105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793661" y="2599509"/>
            <a:ext cx="4530898" cy="3639450"/>
          </a:xfrm>
        </p:spPr>
        <p:txBody>
          <a:bodyPr vert="horz" lIns="91440" tIns="45720" rIns="91440" bIns="45720" rtlCol="0" anchor="ctr">
            <a:normAutofit fontScale="92500" lnSpcReduction="10000"/>
          </a:bodyPr>
          <a:lstStyle/>
          <a:p>
            <a:r>
              <a:rPr lang="en-US" sz="2000"/>
              <a:t>Open to all displaced Ukrainians who either have family in the UK or have found a UK host</a:t>
            </a:r>
          </a:p>
          <a:p>
            <a:br>
              <a:rPr lang="en-US" sz="2000"/>
            </a:br>
            <a:r>
              <a:rPr lang="en-US" sz="2000"/>
              <a:t>Ukrainians</a:t>
            </a:r>
            <a:r>
              <a:rPr lang="en-US" sz="2000" dirty="0"/>
              <a:t> </a:t>
            </a:r>
            <a:r>
              <a:rPr lang="en-US" sz="2000"/>
              <a:t>will be given a </a:t>
            </a:r>
            <a:r>
              <a:rPr lang="en-US" sz="2000" b="1"/>
              <a:t>three-year visa</a:t>
            </a:r>
            <a:r>
              <a:rPr lang="en-US" sz="2000" b="1" dirty="0"/>
              <a:t>, </a:t>
            </a:r>
            <a:r>
              <a:rPr lang="en-US" sz="2000"/>
              <a:t>can work and access public funds</a:t>
            </a:r>
            <a:endParaRPr lang="en-US" sz="2000" dirty="0">
              <a:cs typeface="Calibri"/>
            </a:endParaRPr>
          </a:p>
          <a:p>
            <a:endParaRPr lang="en-US" sz="2000"/>
          </a:p>
          <a:p>
            <a:r>
              <a:rPr lang="en-US" sz="2000"/>
              <a:t>Hosts subject to local authority &amp; police checks</a:t>
            </a:r>
            <a:endParaRPr lang="en-US" sz="2000" dirty="0">
              <a:cs typeface="Calibri"/>
            </a:endParaRPr>
          </a:p>
          <a:p>
            <a:endParaRPr lang="en-US" sz="2000"/>
          </a:p>
          <a:p>
            <a:r>
              <a:rPr lang="en-US" sz="2000"/>
              <a:t>Hosts offered £350 for up to 12 months to host</a:t>
            </a:r>
            <a:r>
              <a:rPr lang="en-US" sz="2000" dirty="0"/>
              <a:t>  </a:t>
            </a:r>
            <a:endParaRPr lang="en-US" sz="2000" dirty="0">
              <a:cs typeface="Calibri"/>
            </a:endParaRPr>
          </a:p>
          <a:p>
            <a:endParaRPr lang="en-US" sz="2000"/>
          </a:p>
        </p:txBody>
      </p:sp>
      <p:pic>
        <p:nvPicPr>
          <p:cNvPr id="1026" name="Picture 2" descr="Homes for Ukraine' scheme launches - GOV.UK">
            <a:extLst>
              <a:ext uri="{FF2B5EF4-FFF2-40B4-BE49-F238E27FC236}">
                <a16:creationId xmlns:a16="http://schemas.microsoft.com/office/drawing/2014/main" id="{A91C745F-C7FC-10E0-6719-D3134A71DDD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7724"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1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2" name="Rectangle 5126">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i="1"/>
              <a:t>Homes for Ukraine</a:t>
            </a:r>
          </a:p>
        </p:txBody>
      </p:sp>
      <p:sp>
        <p:nvSpPr>
          <p:cNvPr id="5143" name="Rectangle 51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Rectangle 51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41931915-30EB-628B-CAD3-CD45A0F577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244" y="1842245"/>
            <a:ext cx="5628018" cy="2940639"/>
          </a:xfrm>
          <a:prstGeom prst="rect">
            <a:avLst/>
          </a:prstGeom>
          <a:noFill/>
          <a:extLst>
            <a:ext uri="{909E8E84-426E-40DD-AFC4-6F175D3DCCD1}">
              <a14:hiddenFill xmlns:a14="http://schemas.microsoft.com/office/drawing/2010/main">
                <a:solidFill>
                  <a:srgbClr val="FFFFFF"/>
                </a:solidFill>
              </a14:hiddenFill>
            </a:ext>
          </a:extLst>
        </p:spPr>
      </p:pic>
      <p:sp>
        <p:nvSpPr>
          <p:cNvPr id="5145" name="Rectangle 51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idx="1"/>
          </p:nvPr>
        </p:nvSpPr>
        <p:spPr>
          <a:xfrm>
            <a:off x="7239012" y="2031101"/>
            <a:ext cx="4282984" cy="3511943"/>
          </a:xfrm>
        </p:spPr>
        <p:txBody>
          <a:bodyPr vert="horz" lIns="91440" tIns="45720" rIns="91440" bIns="45720" rtlCol="0" anchor="ctr">
            <a:normAutofit/>
          </a:bodyPr>
          <a:lstStyle/>
          <a:p>
            <a:endParaRPr lang="en-GB" sz="1800">
              <a:effectLst/>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latin typeface="Arial" panose="020B0604020202020204" pitchFamily="34" charset="0"/>
              <a:ea typeface="Calibri" panose="020F0502020204030204" pitchFamily="34" charset="0"/>
            </a:endParaRPr>
          </a:p>
          <a:p>
            <a:endParaRPr lang="en-GB" sz="1800">
              <a:effectLst/>
              <a:latin typeface="Arial" panose="020B0604020202020204" pitchFamily="34" charset="0"/>
              <a:ea typeface="Calibri" panose="020F0502020204030204" pitchFamily="34" charset="0"/>
            </a:endParaRPr>
          </a:p>
        </p:txBody>
      </p:sp>
      <p:sp>
        <p:nvSpPr>
          <p:cNvPr id="5146" name="Rectangle 51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10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F837065-9776-2916-EE2B-56FCBA2EBAA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i="1" kern="1200">
                <a:solidFill>
                  <a:schemeClr val="tx1"/>
                </a:solidFill>
                <a:latin typeface="+mj-lt"/>
                <a:ea typeface="+mj-ea"/>
                <a:cs typeface="+mj-cs"/>
              </a:rPr>
              <a:t>Hong Kong British National (Overseas)  Visa </a:t>
            </a:r>
          </a:p>
        </p:txBody>
      </p:sp>
      <p:graphicFrame>
        <p:nvGraphicFramePr>
          <p:cNvPr id="23" name="Text Placeholder 5">
            <a:extLst>
              <a:ext uri="{FF2B5EF4-FFF2-40B4-BE49-F238E27FC236}">
                <a16:creationId xmlns:a16="http://schemas.microsoft.com/office/drawing/2014/main" id="{35A0ED4E-B809-74E5-5E46-F83D9316BB02}"/>
              </a:ext>
            </a:extLst>
          </p:cNvPr>
          <p:cNvGraphicFramePr/>
          <p:nvPr>
            <p:extLst>
              <p:ext uri="{D42A27DB-BD31-4B8C-83A1-F6EECF244321}">
                <p14:modId xmlns:p14="http://schemas.microsoft.com/office/powerpoint/2010/main" val="32277112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01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7" name="Rectangle 7196">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FDDB81-3874-3E66-1FDF-A9058D0754C4}"/>
              </a:ext>
            </a:extLst>
          </p:cNvPr>
          <p:cNvSpPr>
            <a:spLocks noGrp="1"/>
          </p:cNvSpPr>
          <p:nvPr>
            <p:ph type="title"/>
          </p:nvPr>
        </p:nvSpPr>
        <p:spPr>
          <a:xfrm>
            <a:off x="532015" y="4495568"/>
            <a:ext cx="3861960" cy="1905232"/>
          </a:xfrm>
        </p:spPr>
        <p:txBody>
          <a:bodyPr vert="horz" lIns="91440" tIns="45720" rIns="91440" bIns="45720" rtlCol="0" anchor="ctr">
            <a:normAutofit/>
          </a:bodyPr>
          <a:lstStyle/>
          <a:p>
            <a:r>
              <a:rPr lang="en-US">
                <a:effectLst/>
              </a:rPr>
              <a:t>The Afghan Relocations and Assistance Policy </a:t>
            </a:r>
            <a:endParaRPr lang="en-US"/>
          </a:p>
        </p:txBody>
      </p:sp>
      <p:sp>
        <p:nvSpPr>
          <p:cNvPr id="7199" name="Rectangle 719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1" name="Rectangle 720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ome Office on Twitter: &quot;We continue to swiftly process applications under  the Afghanistan Relocation &amp;amp; Assistance Policy (ARAP). Those eligible  can apply to the scheme from inside &amp;amp; outside Afghanistan if they're">
            <a:extLst>
              <a:ext uri="{FF2B5EF4-FFF2-40B4-BE49-F238E27FC236}">
                <a16:creationId xmlns:a16="http://schemas.microsoft.com/office/drawing/2014/main" id="{289E4BE5-854D-B95B-8588-CC0916819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62"/>
          <a:stretch/>
        </p:blipFill>
        <p:spPr bwMode="auto">
          <a:xfrm>
            <a:off x="1639250" y="364143"/>
            <a:ext cx="3534695" cy="3426462"/>
          </a:xfrm>
          <a:prstGeom prst="rect">
            <a:avLst/>
          </a:prstGeom>
          <a:noFill/>
          <a:extLst>
            <a:ext uri="{909E8E84-426E-40DD-AFC4-6F175D3DCCD1}">
              <a14:hiddenFill xmlns:a14="http://schemas.microsoft.com/office/drawing/2010/main">
                <a:solidFill>
                  <a:srgbClr val="FFFFFF"/>
                </a:solidFill>
              </a14:hiddenFill>
            </a:ext>
          </a:extLst>
        </p:spPr>
      </p:pic>
      <p:sp>
        <p:nvSpPr>
          <p:cNvPr id="7203" name="Rectangle 720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5162719" y="4495568"/>
            <a:ext cx="6586915" cy="1905232"/>
          </a:xfrm>
        </p:spPr>
        <p:txBody>
          <a:bodyPr vert="horz" lIns="91440" tIns="45720" rIns="91440" bIns="45720" rtlCol="0" anchor="ctr">
            <a:normAutofit fontScale="70000" lnSpcReduction="20000"/>
          </a:bodyPr>
          <a:lstStyle/>
          <a:p>
            <a:endParaRPr lang="en-US" sz="1800"/>
          </a:p>
          <a:p>
            <a:endParaRPr lang="en-US" sz="1800"/>
          </a:p>
          <a:p>
            <a:r>
              <a:rPr lang="en-US" sz="3000"/>
              <a:t>For </a:t>
            </a:r>
            <a:r>
              <a:rPr lang="en-US" sz="3000">
                <a:effectLst/>
              </a:rPr>
              <a:t>Afghan citizens who worked for or with the UK Government in Afghanistan in exposed or meaningful roles and may include an offer of relocation to the UK for those deemed eligible by the Ministry of </a:t>
            </a:r>
            <a:r>
              <a:rPr lang="en-US" sz="3000" dirty="0" err="1">
                <a:effectLst/>
              </a:rPr>
              <a:t>Defence</a:t>
            </a:r>
            <a:r>
              <a:rPr lang="en-US" sz="3000" dirty="0"/>
              <a:t>,</a:t>
            </a:r>
            <a:r>
              <a:rPr lang="en-US" sz="3000">
                <a:effectLst/>
              </a:rPr>
              <a:t> and who are deemed suitable for relocation by the Home Office.</a:t>
            </a:r>
            <a:endParaRPr lang="en-US" sz="3000" dirty="0">
              <a:effectLst/>
              <a:cs typeface="Calibri"/>
            </a:endParaRPr>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effectLst/>
            </a:endParaRPr>
          </a:p>
        </p:txBody>
      </p:sp>
      <p:graphicFrame>
        <p:nvGraphicFramePr>
          <p:cNvPr id="5" name="Table 4">
            <a:extLst>
              <a:ext uri="{FF2B5EF4-FFF2-40B4-BE49-F238E27FC236}">
                <a16:creationId xmlns:a16="http://schemas.microsoft.com/office/drawing/2014/main" id="{DC255021-084C-01C6-820A-C327B7BCDC28}"/>
              </a:ext>
            </a:extLst>
          </p:cNvPr>
          <p:cNvGraphicFramePr>
            <a:graphicFrameLocks noGrp="1"/>
          </p:cNvGraphicFramePr>
          <p:nvPr>
            <p:extLst>
              <p:ext uri="{D42A27DB-BD31-4B8C-83A1-F6EECF244321}">
                <p14:modId xmlns:p14="http://schemas.microsoft.com/office/powerpoint/2010/main" val="2278779226"/>
              </p:ext>
            </p:extLst>
          </p:nvPr>
        </p:nvGraphicFramePr>
        <p:xfrm>
          <a:off x="6297264" y="898097"/>
          <a:ext cx="5136797" cy="2358555"/>
        </p:xfrm>
        <a:graphic>
          <a:graphicData uri="http://schemas.openxmlformats.org/drawingml/2006/table">
            <a:tbl>
              <a:tblPr/>
              <a:tblGrid>
                <a:gridCol w="1578635">
                  <a:extLst>
                    <a:ext uri="{9D8B030D-6E8A-4147-A177-3AD203B41FA5}">
                      <a16:colId xmlns:a16="http://schemas.microsoft.com/office/drawing/2014/main" val="3551864653"/>
                    </a:ext>
                  </a:extLst>
                </a:gridCol>
                <a:gridCol w="820967">
                  <a:extLst>
                    <a:ext uri="{9D8B030D-6E8A-4147-A177-3AD203B41FA5}">
                      <a16:colId xmlns:a16="http://schemas.microsoft.com/office/drawing/2014/main" val="3220415246"/>
                    </a:ext>
                  </a:extLst>
                </a:gridCol>
                <a:gridCol w="2451391">
                  <a:extLst>
                    <a:ext uri="{9D8B030D-6E8A-4147-A177-3AD203B41FA5}">
                      <a16:colId xmlns:a16="http://schemas.microsoft.com/office/drawing/2014/main" val="4210348877"/>
                    </a:ext>
                  </a:extLst>
                </a:gridCol>
                <a:gridCol w="285804">
                  <a:extLst>
                    <a:ext uri="{9D8B030D-6E8A-4147-A177-3AD203B41FA5}">
                      <a16:colId xmlns:a16="http://schemas.microsoft.com/office/drawing/2014/main" val="3440508111"/>
                    </a:ext>
                  </a:extLst>
                </a:gridCol>
              </a:tblGrid>
              <a:tr h="330689">
                <a:tc>
                  <a:txBody>
                    <a:bodyPr/>
                    <a:lstStyle/>
                    <a:p>
                      <a:pPr algn="l" fontAlgn="t">
                        <a:spcBef>
                          <a:spcPts val="0"/>
                        </a:spcBef>
                        <a:spcAft>
                          <a:spcPts val="0"/>
                        </a:spcAft>
                      </a:pPr>
                      <a:r>
                        <a:rPr lang="en-GB" sz="1400" b="1" i="0" u="none" strike="noStrike">
                          <a:solidFill>
                            <a:srgbClr val="0B0C0C"/>
                          </a:solidFill>
                          <a:effectLst/>
                          <a:latin typeface="GDS Transport"/>
                        </a:rPr>
                        <a:t>Date</a:t>
                      </a:r>
                      <a:endParaRPr lang="en-GB" sz="1400" b="0" i="0" u="none" strike="noStrike">
                        <a:effectLst/>
                        <a:latin typeface="Arial" panose="020B0604020202020204" pitchFamily="34" charset="0"/>
                      </a:endParaRPr>
                    </a:p>
                  </a:txBody>
                  <a:tcPr marL="69053" marR="95907" marT="47954" marB="47954">
                    <a:lnL>
                      <a:noFill/>
                    </a:lnL>
                    <a:lnR>
                      <a:noFill/>
                    </a:lnR>
                    <a:lnT>
                      <a:noFill/>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1" i="0" u="none" strike="noStrike">
                          <a:solidFill>
                            <a:srgbClr val="0B0C0C"/>
                          </a:solidFill>
                          <a:effectLst/>
                          <a:latin typeface="GDS Transport"/>
                        </a:rPr>
                        <a:t>Arrivals</a:t>
                      </a:r>
                      <a:endParaRPr lang="en-GB" sz="1400" b="0" i="0" u="none" strike="noStrike">
                        <a:effectLst/>
                        <a:latin typeface="Arial" panose="020B0604020202020204" pitchFamily="34" charset="0"/>
                      </a:endParaRPr>
                    </a:p>
                  </a:txBody>
                  <a:tcPr marL="69053" marR="95907" marT="47954" marB="47954">
                    <a:lnL>
                      <a:noFill/>
                    </a:lnL>
                    <a:lnR>
                      <a:noFill/>
                    </a:lnR>
                    <a:lnT>
                      <a:noFill/>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1" i="0" u="none" strike="noStrike">
                          <a:solidFill>
                            <a:srgbClr val="0B0C0C"/>
                          </a:solidFill>
                          <a:effectLst/>
                          <a:latin typeface="GDS Transport"/>
                        </a:rPr>
                        <a:t>Notes</a:t>
                      </a:r>
                      <a:endParaRPr lang="en-GB" sz="1400" b="0" i="0" u="none" strike="noStrike">
                        <a:effectLst/>
                        <a:latin typeface="Arial" panose="020B0604020202020204" pitchFamily="34" charset="0"/>
                      </a:endParaRPr>
                    </a:p>
                  </a:txBody>
                  <a:tcPr marL="69053" marR="95907" marT="47954" marB="47954">
                    <a:lnL>
                      <a:noFill/>
                    </a:lnL>
                    <a:lnR>
                      <a:noFill/>
                    </a:lnR>
                    <a:lnT>
                      <a:noFill/>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endParaRPr lang="en-GB" sz="1400" b="0" i="0" u="none" strike="noStrike">
                        <a:effectLst/>
                        <a:latin typeface="Arial" panose="020B0604020202020204" pitchFamily="34" charset="0"/>
                      </a:endParaRPr>
                    </a:p>
                  </a:txBody>
                  <a:tcPr marL="69053" marR="69053" marT="47954" marB="47954">
                    <a:lnL>
                      <a:noFill/>
                    </a:lnL>
                    <a:lnR>
                      <a:noFill/>
                    </a:lnR>
                    <a:lnT>
                      <a:noFill/>
                    </a:lnT>
                    <a:lnB w="6350"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3483004831"/>
                  </a:ext>
                </a:extLst>
              </a:tr>
              <a:tr h="537849">
                <a:tc>
                  <a:txBody>
                    <a:bodyPr/>
                    <a:lstStyle/>
                    <a:p>
                      <a:pPr algn="l" fontAlgn="t">
                        <a:spcBef>
                          <a:spcPts val="0"/>
                        </a:spcBef>
                        <a:spcAft>
                          <a:spcPts val="0"/>
                        </a:spcAft>
                      </a:pPr>
                      <a:r>
                        <a:rPr lang="en-GB" sz="1400" b="0" i="0" u="none" strike="noStrike">
                          <a:effectLst/>
                          <a:latin typeface="Arial" panose="020B0604020202020204" pitchFamily="34" charset="0"/>
                        </a:rPr>
                        <a:t>Before Operation PITTING</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Around 2,000</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All being relocated under ARAP</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 </a:t>
                      </a:r>
                    </a:p>
                  </a:txBody>
                  <a:tcPr marL="69053" marR="69053"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2110875031"/>
                  </a:ext>
                </a:extLst>
              </a:tr>
              <a:tr h="952168">
                <a:tc>
                  <a:txBody>
                    <a:bodyPr/>
                    <a:lstStyle/>
                    <a:p>
                      <a:pPr algn="l" fontAlgn="t">
                        <a:spcBef>
                          <a:spcPts val="0"/>
                        </a:spcBef>
                        <a:spcAft>
                          <a:spcPts val="0"/>
                        </a:spcAft>
                      </a:pPr>
                      <a:r>
                        <a:rPr lang="en-GB" sz="1400" b="0" i="0" u="none" strike="noStrike">
                          <a:effectLst/>
                          <a:latin typeface="Arial" panose="020B0604020202020204" pitchFamily="34" charset="0"/>
                        </a:rPr>
                        <a:t>During Operation PITTING</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Around 15,000</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Some evacuees are British Nationals, who do not require a grant of leave, to stay in the UK</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 </a:t>
                      </a:r>
                    </a:p>
                  </a:txBody>
                  <a:tcPr marL="69053" marR="69053"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1574810358"/>
                  </a:ext>
                </a:extLst>
              </a:tr>
              <a:tr h="537849">
                <a:tc>
                  <a:txBody>
                    <a:bodyPr/>
                    <a:lstStyle/>
                    <a:p>
                      <a:pPr algn="l" fontAlgn="t">
                        <a:spcBef>
                          <a:spcPts val="0"/>
                        </a:spcBef>
                        <a:spcAft>
                          <a:spcPts val="0"/>
                        </a:spcAft>
                      </a:pPr>
                      <a:r>
                        <a:rPr lang="en-GB" sz="1400" b="0" i="0" u="none" strike="noStrike">
                          <a:effectLst/>
                          <a:latin typeface="Arial" panose="020B0604020202020204" pitchFamily="34" charset="0"/>
                        </a:rPr>
                        <a:t>After Operation PITTING</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Around 6,000</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r>
                        <a:rPr lang="en-GB" sz="1400" b="0" i="0" u="none" strike="noStrike">
                          <a:effectLst/>
                          <a:latin typeface="Arial" panose="020B0604020202020204" pitchFamily="34" charset="0"/>
                        </a:rPr>
                        <a:t>ARAP and ACRS Pathway 1 only.</a:t>
                      </a:r>
                    </a:p>
                  </a:txBody>
                  <a:tcPr marL="69053" marR="95907" marT="47954" marB="47954">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tcPr>
                </a:tc>
                <a:tc>
                  <a:txBody>
                    <a:bodyPr/>
                    <a:lstStyle/>
                    <a:p>
                      <a:pPr algn="l" fontAlgn="t">
                        <a:spcBef>
                          <a:spcPts val="0"/>
                        </a:spcBef>
                        <a:spcAft>
                          <a:spcPts val="0"/>
                        </a:spcAft>
                      </a:pPr>
                      <a:endParaRPr lang="en-GB" sz="1400" b="0" i="0" u="none" strike="noStrike">
                        <a:effectLst/>
                        <a:latin typeface="Arial" panose="020B0604020202020204" pitchFamily="34" charset="0"/>
                      </a:endParaRPr>
                    </a:p>
                  </a:txBody>
                  <a:tcPr marL="69053" marR="69053" marT="34527" marB="34527">
                    <a:lnL>
                      <a:noFill/>
                    </a:lnL>
                    <a:lnR>
                      <a:noFill/>
                    </a:lnR>
                    <a:lnT w="6350" cap="flat" cmpd="sng" algn="ctr">
                      <a:solidFill>
                        <a:srgbClr val="B1B4B6"/>
                      </a:solidFill>
                      <a:prstDash val="solid"/>
                      <a:round/>
                      <a:headEnd type="none" w="med" len="med"/>
                      <a:tailEnd type="none" w="med" len="med"/>
                    </a:lnT>
                    <a:lnB>
                      <a:noFill/>
                    </a:lnB>
                  </a:tcPr>
                </a:tc>
                <a:extLst>
                  <a:ext uri="{0D108BD9-81ED-4DB2-BD59-A6C34878D82A}">
                    <a16:rowId xmlns:a16="http://schemas.microsoft.com/office/drawing/2014/main" val="3277673881"/>
                  </a:ext>
                </a:extLst>
              </a:tr>
            </a:tbl>
          </a:graphicData>
        </a:graphic>
      </p:graphicFrame>
    </p:spTree>
    <p:extLst>
      <p:ext uri="{BB962C8B-B14F-4D97-AF65-F5344CB8AC3E}">
        <p14:creationId xmlns:p14="http://schemas.microsoft.com/office/powerpoint/2010/main" val="296801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FDDB81-3874-3E66-1FDF-A9058D0754C4}"/>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800" b="1" dirty="0"/>
              <a:t>The Afghan Citizens Resettlement Scheme (ACRS)</a:t>
            </a:r>
          </a:p>
        </p:txBody>
      </p:sp>
      <p:grpSp>
        <p:nvGrpSpPr>
          <p:cNvPr id="3090" name="Group 308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91" name="Rectangle 309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4" name="Rectangle 309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863520-F577-87BD-49F8-85A6B7AB1A49}"/>
              </a:ext>
            </a:extLst>
          </p:cNvPr>
          <p:cNvSpPr>
            <a:spLocks noGrp="1"/>
          </p:cNvSpPr>
          <p:nvPr>
            <p:ph type="body" sz="half" idx="2"/>
          </p:nvPr>
        </p:nvSpPr>
        <p:spPr>
          <a:xfrm>
            <a:off x="590719" y="2330505"/>
            <a:ext cx="4559425" cy="3979585"/>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2400" dirty="0">
                <a:effectLst/>
              </a:rPr>
              <a:t>ACRS provides a safe and legal way for some of the most vulnerable and at-risk people – including</a:t>
            </a:r>
            <a:r>
              <a:rPr lang="en-US" sz="2400" dirty="0"/>
              <a:t> </a:t>
            </a:r>
            <a:r>
              <a:rPr lang="en-US" sz="2400" dirty="0">
                <a:effectLst/>
              </a:rPr>
              <a:t>women, children, LGBTQ </a:t>
            </a:r>
            <a:r>
              <a:rPr lang="en-US" sz="2400" dirty="0"/>
              <a:t>people - from</a:t>
            </a:r>
            <a:r>
              <a:rPr lang="en-US" sz="2400" dirty="0">
                <a:effectLst/>
              </a:rPr>
              <a:t> Afghanistan to come to the United Kingdom and rebuild their lives.</a:t>
            </a:r>
            <a:r>
              <a:rPr lang="en-US" sz="2400" dirty="0"/>
              <a:t> </a:t>
            </a:r>
            <a:endParaRPr lang="en-US" sz="2400" dirty="0">
              <a:effectLst/>
            </a:endParaRPr>
          </a:p>
          <a:p>
            <a:pPr indent="-228600">
              <a:buFont typeface="Arial" panose="020B0604020202020204" pitchFamily="34" charset="0"/>
              <a:buChar char="•"/>
            </a:pPr>
            <a:r>
              <a:rPr lang="en-US" sz="2400" dirty="0">
                <a:effectLst/>
              </a:rPr>
              <a:t>The Government has committed to welcoming up to</a:t>
            </a:r>
            <a:r>
              <a:rPr lang="en-US" sz="2400" b="1" dirty="0">
                <a:effectLst/>
              </a:rPr>
              <a:t> 20,000 </a:t>
            </a:r>
            <a:r>
              <a:rPr lang="en-US" sz="2400" dirty="0">
                <a:effectLst/>
              </a:rPr>
              <a:t>people who are at risk through the ACRS</a:t>
            </a:r>
            <a:r>
              <a:rPr lang="en-US" sz="2400" dirty="0"/>
              <a:t> over the next few years.</a:t>
            </a:r>
          </a:p>
          <a:p>
            <a:r>
              <a:rPr lang="en-US" sz="2200" i="1" dirty="0"/>
              <a:t>Although only four people have been brought to the UK to date through ACRS 2</a:t>
            </a:r>
            <a:br>
              <a:rPr lang="en-US" sz="2200" dirty="0"/>
            </a:br>
            <a:br>
              <a:rPr lang="en-US" sz="2200" dirty="0"/>
            </a:br>
            <a:r>
              <a:rPr lang="en-US" sz="2200" dirty="0">
                <a:hlinkClick r:id="rId3"/>
              </a:rPr>
              <a:t>https://www.bbc.co.uk/news/uk-politics-63743620</a:t>
            </a:r>
            <a:r>
              <a:rPr lang="en-US" sz="2200" dirty="0"/>
              <a:t> </a:t>
            </a:r>
            <a:endParaRPr lang="en-US" sz="2000" dirty="0"/>
          </a:p>
        </p:txBody>
      </p:sp>
      <p:sp>
        <p:nvSpPr>
          <p:cNvPr id="3096" name="Rectangle 309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30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iti Patel MP on Twitter: &quot;Today we launch our new Afghan Citizens' Resettlement  Scheme. It will: ✓ Welcome up to 20,000 people forced to flee Afghanistan.  ✓ Prioritise women, girls, children &amp;amp;">
            <a:extLst>
              <a:ext uri="{FF2B5EF4-FFF2-40B4-BE49-F238E27FC236}">
                <a16:creationId xmlns:a16="http://schemas.microsoft.com/office/drawing/2014/main" id="{6E6330F3-F767-D289-5AD4-CB699499A1F3}"/>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t="1386" b="167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6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F92637698CF342A969800098E152B6" ma:contentTypeVersion="16" ma:contentTypeDescription="Create a new document." ma:contentTypeScope="" ma:versionID="e65f7103988733140ecd24b923126f1d">
  <xsd:schema xmlns:xsd="http://www.w3.org/2001/XMLSchema" xmlns:xs="http://www.w3.org/2001/XMLSchema" xmlns:p="http://schemas.microsoft.com/office/2006/metadata/properties" xmlns:ns2="59b7717d-4957-4c19-9075-f949ff3cf4f9" xmlns:ns3="d508b4ff-b42a-4686-a773-a82fc7731d70" targetNamespace="http://schemas.microsoft.com/office/2006/metadata/properties" ma:root="true" ma:fieldsID="0c4e076ea19b6f47d11566430cf81cf8" ns2:_="" ns3:_="">
    <xsd:import namespace="59b7717d-4957-4c19-9075-f949ff3cf4f9"/>
    <xsd:import namespace="d508b4ff-b42a-4686-a773-a82fc7731d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7717d-4957-4c19-9075-f949ff3cf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673fd8-367e-484b-8d3b-023b9c94da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08b4ff-b42a-4686-a773-a82fc7731d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d92b61-c5c2-4bad-ab82-75ea3efe82f7}" ma:internalName="TaxCatchAll" ma:showField="CatchAllData" ma:web="d508b4ff-b42a-4686-a773-a82fc7731d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508b4ff-b42a-4686-a773-a82fc7731d70" xsi:nil="true"/>
    <lcf76f155ced4ddcb4097134ff3c332f xmlns="59b7717d-4957-4c19-9075-f949ff3cf4f9">
      <Terms xmlns="http://schemas.microsoft.com/office/infopath/2007/PartnerControls"/>
    </lcf76f155ced4ddcb4097134ff3c332f>
    <SharedWithUsers xmlns="d508b4ff-b42a-4686-a773-a82fc7731d70">
      <UserInfo>
        <DisplayName>Bea Forrester</DisplayName>
        <AccountId>2669</AccountId>
        <AccountType/>
      </UserInfo>
    </SharedWithUsers>
  </documentManagement>
</p:properties>
</file>

<file path=customXml/itemProps1.xml><?xml version="1.0" encoding="utf-8"?>
<ds:datastoreItem xmlns:ds="http://schemas.openxmlformats.org/officeDocument/2006/customXml" ds:itemID="{5CDEC612-8395-48B7-BDCE-5858A87F62FF}">
  <ds:schemaRefs>
    <ds:schemaRef ds:uri="http://schemas.microsoft.com/sharepoint/v3/contenttype/forms"/>
  </ds:schemaRefs>
</ds:datastoreItem>
</file>

<file path=customXml/itemProps2.xml><?xml version="1.0" encoding="utf-8"?>
<ds:datastoreItem xmlns:ds="http://schemas.openxmlformats.org/officeDocument/2006/customXml" ds:itemID="{750A0BF6-31B0-4C24-9533-511A44E93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7717d-4957-4c19-9075-f949ff3cf4f9"/>
    <ds:schemaRef ds:uri="d508b4ff-b42a-4686-a773-a82fc7731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2A6AB8-FEE8-4FEE-856E-437CA0E91497}">
  <ds:schemaRefs>
    <ds:schemaRef ds:uri="http://schemas.microsoft.com/office/2006/metadata/properties"/>
    <ds:schemaRef ds:uri="http://schemas.microsoft.com/office/infopath/2007/PartnerControls"/>
    <ds:schemaRef ds:uri="d508b4ff-b42a-4686-a773-a82fc7731d70"/>
    <ds:schemaRef ds:uri="59b7717d-4957-4c19-9075-f949ff3cf4f9"/>
  </ds:schemaRefs>
</ds:datastoreItem>
</file>

<file path=docProps/app.xml><?xml version="1.0" encoding="utf-8"?>
<Properties xmlns="http://schemas.openxmlformats.org/officeDocument/2006/extended-properties" xmlns:vt="http://schemas.openxmlformats.org/officeDocument/2006/docPropsVTypes">
  <TotalTime>39</TotalTime>
  <Words>1048</Words>
  <Application>Microsoft Office PowerPoint</Application>
  <PresentationFormat>Widescreen</PresentationFormat>
  <Paragraphs>136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Safe and Legal routes to the UK</vt:lpstr>
      <vt:lpstr>About us</vt:lpstr>
      <vt:lpstr>Global context </vt:lpstr>
      <vt:lpstr>Current safe routes</vt:lpstr>
      <vt:lpstr>Homes for Ukraine </vt:lpstr>
      <vt:lpstr>Homes for Ukraine</vt:lpstr>
      <vt:lpstr>Hong Kong British National (Overseas)  Visa </vt:lpstr>
      <vt:lpstr>The Afghan Relocations and Assistance Policy </vt:lpstr>
      <vt:lpstr>The Afghan Citizens Resettlement Scheme (ACRS)</vt:lpstr>
      <vt:lpstr>ACRS in detail </vt:lpstr>
      <vt:lpstr>United Kingdom Resettlement Scheme (UKRS)   </vt:lpstr>
      <vt:lpstr>Mandate Resettlement Scheme</vt:lpstr>
      <vt:lpstr>Community sponsorship</vt:lpstr>
      <vt:lpstr>Displaced Talent Mobility Visa </vt:lpstr>
      <vt:lpstr>Conclusions </vt:lpstr>
      <vt:lpstr>Safe and Legal routes to the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communications </dc:title>
  <dc:creator>Emma Harrison</dc:creator>
  <cp:lastModifiedBy>Emma Harrison</cp:lastModifiedBy>
  <cp:revision>3</cp:revision>
  <dcterms:created xsi:type="dcterms:W3CDTF">2022-11-24T15:24:27Z</dcterms:created>
  <dcterms:modified xsi:type="dcterms:W3CDTF">2023-03-07T15:14:28Z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0x010100ACF92637698CF342A969800098E152B6</vt:lpwstr>
  </property>
</Properties>
</file>